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6" r:id="rId1"/>
  </p:sldMasterIdLst>
  <p:notesMasterIdLst>
    <p:notesMasterId r:id="rId37"/>
  </p:notesMasterIdLst>
  <p:handoutMasterIdLst>
    <p:handoutMasterId r:id="rId38"/>
  </p:handoutMasterIdLst>
  <p:sldIdLst>
    <p:sldId id="315" r:id="rId2"/>
    <p:sldId id="273" r:id="rId3"/>
    <p:sldId id="288" r:id="rId4"/>
    <p:sldId id="294" r:id="rId5"/>
    <p:sldId id="295" r:id="rId6"/>
    <p:sldId id="258" r:id="rId7"/>
    <p:sldId id="259" r:id="rId8"/>
    <p:sldId id="290" r:id="rId9"/>
    <p:sldId id="277" r:id="rId10"/>
    <p:sldId id="261" r:id="rId11"/>
    <p:sldId id="262" r:id="rId12"/>
    <p:sldId id="279" r:id="rId13"/>
    <p:sldId id="280" r:id="rId14"/>
    <p:sldId id="333" r:id="rId15"/>
    <p:sldId id="309" r:id="rId16"/>
    <p:sldId id="302" r:id="rId17"/>
    <p:sldId id="323" r:id="rId18"/>
    <p:sldId id="283" r:id="rId19"/>
    <p:sldId id="313" r:id="rId20"/>
    <p:sldId id="316" r:id="rId21"/>
    <p:sldId id="327" r:id="rId22"/>
    <p:sldId id="328" r:id="rId23"/>
    <p:sldId id="303" r:id="rId24"/>
    <p:sldId id="331" r:id="rId25"/>
    <p:sldId id="318" r:id="rId26"/>
    <p:sldId id="319" r:id="rId27"/>
    <p:sldId id="320" r:id="rId28"/>
    <p:sldId id="317" r:id="rId29"/>
    <p:sldId id="330" r:id="rId30"/>
    <p:sldId id="332" r:id="rId31"/>
    <p:sldId id="312" r:id="rId32"/>
    <p:sldId id="311" r:id="rId33"/>
    <p:sldId id="321" r:id="rId34"/>
    <p:sldId id="322" r:id="rId35"/>
    <p:sldId id="334" r:id="rId36"/>
  </p:sldIdLst>
  <p:sldSz cx="9144000" cy="6858000" type="screen4x3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00FF"/>
    <a:srgbClr val="FF99CC"/>
    <a:srgbClr val="9DC3E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82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5F76F-31BA-4523-BFBA-0D7206C590CF}" type="datetimeFigureOut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24B07-3AD5-438B-AE53-B69D903B05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09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E00C8-E0E6-4BAC-9675-6A5D61C52BF5}" type="datetimeFigureOut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07376-7328-494B-A0A9-9D50D2D7FB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32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07376-7328-494B-A0A9-9D50D2D7FBB0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80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07376-7328-494B-A0A9-9D50D2D7FBB0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13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05470" y="6520259"/>
            <a:ext cx="503034" cy="365125"/>
          </a:xfrm>
        </p:spPr>
        <p:txBody>
          <a:bodyPr/>
          <a:lstStyle>
            <a:lvl1pPr>
              <a:defRPr sz="1050"/>
            </a:lvl1pPr>
          </a:lstStyle>
          <a:p>
            <a:fld id="{9FA223B9-46C0-A04B-A1A6-C10CA0600EC7}" type="slidenum">
              <a:rPr lang="en-US" altLang="ja-JP" smtClean="0"/>
              <a:pPr/>
              <a:t>‹#›</a:t>
            </a:fld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353309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432027" y="6447519"/>
            <a:ext cx="504055" cy="365125"/>
          </a:xfrm>
        </p:spPr>
        <p:txBody>
          <a:bodyPr/>
          <a:lstStyle/>
          <a:p>
            <a:fld id="{9CCE3F9D-196A-434E-9238-B3D94A766E2F}" type="slidenum">
              <a:rPr lang="en-US" altLang="ja-JP" smtClean="0"/>
              <a:pPr/>
              <a:t>‹#›</a:t>
            </a:fld>
            <a:endParaRPr lang="en-US" alt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2C67C3B-F0E9-46EC-9337-47D2A2E6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>
            <a:lvl1pPr algn="ctr">
              <a:defRPr/>
            </a:lvl1pPr>
          </a:lstStyle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355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D565-F3E1-A544-9434-6E1EF717AE07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262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23AA-37A1-264F-9758-65898DE10900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5BE3-6793-0F4F-8A8A-BBCC4B4754E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62142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33041-14E7-F446-94B0-ECC51EA4ACF3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985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Rectangle 43"/>
          <p:cNvSpPr>
            <a:spLocks noChangeArrowheads="1"/>
          </p:cNvSpPr>
          <p:nvPr userDrawn="1"/>
        </p:nvSpPr>
        <p:spPr bwMode="auto">
          <a:xfrm>
            <a:off x="0" y="1988840"/>
            <a:ext cx="9144000" cy="58449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33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113" name="Rectangle 41"/>
          <p:cNvSpPr>
            <a:spLocks noChangeArrowheads="1"/>
          </p:cNvSpPr>
          <p:nvPr userDrawn="1"/>
        </p:nvSpPr>
        <p:spPr bwMode="auto">
          <a:xfrm>
            <a:off x="0" y="2060848"/>
            <a:ext cx="9144000" cy="1368152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33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8650" y="2060849"/>
            <a:ext cx="7772400" cy="1368150"/>
          </a:xfrm>
        </p:spPr>
        <p:txBody>
          <a:bodyPr/>
          <a:lstStyle>
            <a:lvl1pPr algn="ctr">
              <a:defRPr sz="2800" b="0"/>
            </a:lvl1pPr>
          </a:lstStyle>
          <a:p>
            <a:pPr lvl="0"/>
            <a:r>
              <a:rPr lang="ja-JP" altLang="en-US" noProof="0" dirty="0"/>
              <a:t>マスタ タイトルの書式設定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114" name="Rectangle 42"/>
          <p:cNvSpPr>
            <a:spLocks noChangeArrowheads="1"/>
          </p:cNvSpPr>
          <p:nvPr userDrawn="1"/>
        </p:nvSpPr>
        <p:spPr bwMode="auto">
          <a:xfrm>
            <a:off x="0" y="3429000"/>
            <a:ext cx="9144000" cy="71438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33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3"/>
          <p:cNvSpPr>
            <a:spLocks noChangeAspect="1" noChangeArrowheads="1"/>
          </p:cNvSpPr>
          <p:nvPr userDrawn="1"/>
        </p:nvSpPr>
        <p:spPr bwMode="auto">
          <a:xfrm>
            <a:off x="1609725" y="5153025"/>
            <a:ext cx="873125" cy="728663"/>
          </a:xfrm>
          <a:prstGeom prst="hexagon">
            <a:avLst>
              <a:gd name="adj" fmla="val 29956"/>
              <a:gd name="vf" fmla="val 115470"/>
            </a:avLst>
          </a:prstGeom>
          <a:solidFill>
            <a:srgbClr val="339966"/>
          </a:solidFill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AutoShape 17"/>
          <p:cNvSpPr>
            <a:spLocks noChangeAspect="1" noChangeArrowheads="1"/>
          </p:cNvSpPr>
          <p:nvPr userDrawn="1"/>
        </p:nvSpPr>
        <p:spPr bwMode="auto">
          <a:xfrm>
            <a:off x="900113" y="5553075"/>
            <a:ext cx="873125" cy="727075"/>
          </a:xfrm>
          <a:prstGeom prst="hexagon">
            <a:avLst>
              <a:gd name="adj" fmla="val 30022"/>
              <a:gd name="vf" fmla="val 115470"/>
            </a:avLst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AutoShape 25"/>
          <p:cNvSpPr>
            <a:spLocks noChangeAspect="1" noChangeArrowheads="1"/>
          </p:cNvSpPr>
          <p:nvPr userDrawn="1"/>
        </p:nvSpPr>
        <p:spPr bwMode="auto">
          <a:xfrm>
            <a:off x="1609725" y="5949950"/>
            <a:ext cx="873125" cy="730250"/>
          </a:xfrm>
          <a:prstGeom prst="hexagon">
            <a:avLst>
              <a:gd name="adj" fmla="val 29891"/>
              <a:gd name="vf" fmla="val 115470"/>
            </a:avLst>
          </a:prstGeom>
          <a:solidFill>
            <a:srgbClr val="008000"/>
          </a:solidFill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1" name="AutoShape 28"/>
          <p:cNvSpPr>
            <a:spLocks noChangeAspect="1" noChangeArrowheads="1"/>
          </p:cNvSpPr>
          <p:nvPr userDrawn="1"/>
        </p:nvSpPr>
        <p:spPr bwMode="auto">
          <a:xfrm>
            <a:off x="1608138" y="4356100"/>
            <a:ext cx="874712" cy="728663"/>
          </a:xfrm>
          <a:prstGeom prst="hexagon">
            <a:avLst>
              <a:gd name="adj" fmla="val 30011"/>
              <a:gd name="vf" fmla="val 115470"/>
            </a:avLst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AutoShape 29"/>
          <p:cNvSpPr>
            <a:spLocks noChangeAspect="1" noChangeArrowheads="1"/>
          </p:cNvSpPr>
          <p:nvPr userDrawn="1"/>
        </p:nvSpPr>
        <p:spPr bwMode="auto">
          <a:xfrm>
            <a:off x="900113" y="4756150"/>
            <a:ext cx="873125" cy="727075"/>
          </a:xfrm>
          <a:prstGeom prst="hexagon">
            <a:avLst>
              <a:gd name="adj" fmla="val 30022"/>
              <a:gd name="vf" fmla="val 115470"/>
            </a:avLst>
          </a:prstGeom>
          <a:solidFill>
            <a:srgbClr val="008000"/>
          </a:solidFill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AutoShape 30"/>
          <p:cNvSpPr>
            <a:spLocks noChangeAspect="1" noChangeArrowheads="1"/>
          </p:cNvSpPr>
          <p:nvPr userDrawn="1"/>
        </p:nvSpPr>
        <p:spPr bwMode="auto">
          <a:xfrm>
            <a:off x="179388" y="5167313"/>
            <a:ext cx="874712" cy="728662"/>
          </a:xfrm>
          <a:prstGeom prst="hexagon">
            <a:avLst>
              <a:gd name="adj" fmla="val 30011"/>
              <a:gd name="vf" fmla="val 115470"/>
            </a:avLst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274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0" y="177051"/>
            <a:ext cx="9144000" cy="726819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33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0" y="909638"/>
            <a:ext cx="9144000" cy="7143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33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" name="Rectangle 22"/>
          <p:cNvSpPr>
            <a:spLocks noChangeArrowheads="1"/>
          </p:cNvSpPr>
          <p:nvPr userDrawn="1"/>
        </p:nvSpPr>
        <p:spPr bwMode="auto">
          <a:xfrm>
            <a:off x="0" y="117475"/>
            <a:ext cx="9144000" cy="71438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33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181232"/>
            <a:ext cx="7886700" cy="726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15350" y="6401256"/>
            <a:ext cx="5040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F2733041-14E7-F446-94B0-ECC51EA4ACF3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4788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24D1A-5997-4982-BC2B-9E20E461B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45913"/>
            <a:ext cx="9144000" cy="1368150"/>
          </a:xfrm>
        </p:spPr>
        <p:txBody>
          <a:bodyPr>
            <a:normAutofit fontScale="90000"/>
          </a:bodyPr>
          <a:lstStyle/>
          <a:p>
            <a:r>
              <a:rPr kumimoji="1" lang="ja-JP" altLang="en-US" sz="4800" dirty="0"/>
              <a:t>腹膜癒着防止材料の</a:t>
            </a:r>
            <a:r>
              <a:rPr kumimoji="1" lang="en-US" altLang="ja-JP" sz="4800" dirty="0"/>
              <a:t/>
            </a:r>
            <a:br>
              <a:rPr kumimoji="1" lang="en-US" altLang="ja-JP" sz="4800" dirty="0"/>
            </a:br>
            <a:r>
              <a:rPr kumimoji="1" lang="ja-JP" altLang="en-US" sz="4800" dirty="0"/>
              <a:t>数理的設計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757E44E6-952F-4D17-88F8-61110ACB888D}"/>
              </a:ext>
            </a:extLst>
          </p:cNvPr>
          <p:cNvSpPr txBox="1">
            <a:spLocks/>
          </p:cNvSpPr>
          <p:nvPr/>
        </p:nvSpPr>
        <p:spPr>
          <a:xfrm>
            <a:off x="5624624" y="4345381"/>
            <a:ext cx="3519376" cy="138692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/>
              <a:t>井上貴央（船津研） 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出口槙子（大久保・脇原研） 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内藤玲（</a:t>
            </a:r>
            <a:r>
              <a:rPr lang="en-US" altLang="ja-JP" sz="2000" dirty="0" err="1"/>
              <a:t>Oyama</a:t>
            </a:r>
            <a:r>
              <a:rPr lang="ja-JP" altLang="en-US" sz="2000" dirty="0"/>
              <a:t>・菊地研） 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林勇佑（平尾・杉山研）</a:t>
            </a:r>
          </a:p>
        </p:txBody>
      </p:sp>
    </p:spTree>
    <p:extLst>
      <p:ext uri="{BB962C8B-B14F-4D97-AF65-F5344CB8AC3E}">
        <p14:creationId xmlns:p14="http://schemas.microsoft.com/office/powerpoint/2010/main" val="2479283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9910" y="1082842"/>
            <a:ext cx="4310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ja-JP" altLang="en-US" sz="2800" dirty="0"/>
              <a:t>生分解性癒着防止シート</a:t>
            </a:r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07086" y="4967618"/>
            <a:ext cx="5929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u="sng" dirty="0"/>
              <a:t>問題点</a:t>
            </a:r>
            <a:endParaRPr kumimoji="1" lang="en-US" altLang="ja-JP" sz="2800" u="sng" dirty="0"/>
          </a:p>
          <a:p>
            <a:pPr>
              <a:lnSpc>
                <a:spcPct val="150000"/>
              </a:lnSpc>
            </a:pPr>
            <a:r>
              <a:rPr kumimoji="1" lang="ja-JP" altLang="en-US" sz="2800" dirty="0"/>
              <a:t>癒着防止シートの設計は</a:t>
            </a:r>
            <a:r>
              <a:rPr lang="ja-JP" altLang="en-US" sz="2800" dirty="0">
                <a:solidFill>
                  <a:srgbClr val="FF0000"/>
                </a:solidFill>
              </a:rPr>
              <a:t>試行錯誤的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seprafilm.jp/main_information/images/seprafilm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59" y="2011787"/>
            <a:ext cx="3237330" cy="25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A67339D-C8A3-4705-BAF8-ACD8D925FDC4}"/>
              </a:ext>
            </a:extLst>
          </p:cNvPr>
          <p:cNvGrpSpPr/>
          <p:nvPr/>
        </p:nvGrpSpPr>
        <p:grpSpPr>
          <a:xfrm>
            <a:off x="5342192" y="1996032"/>
            <a:ext cx="2031325" cy="2621374"/>
            <a:chOff x="4831829" y="1821506"/>
            <a:chExt cx="2031325" cy="2621374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994533" y="1821506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患部に貼付</a:t>
              </a:r>
              <a:endParaRPr lang="en-US" altLang="ja-JP" sz="2400" dirty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299104" y="2541409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ゲル化</a:t>
              </a:r>
              <a:endParaRPr lang="en-US" altLang="ja-JP" sz="24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4831829" y="326131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癒着防止効果</a:t>
              </a:r>
              <a:endParaRPr lang="en-US" altLang="ja-JP" sz="2400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4994533" y="3981215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体内に吸収</a:t>
              </a:r>
              <a:endParaRPr lang="en-US" altLang="ja-JP" sz="2400" dirty="0"/>
            </a:p>
          </p:txBody>
        </p:sp>
        <p:cxnSp>
          <p:nvCxnSpPr>
            <p:cNvPr id="18" name="直線矢印コネクタ 17"/>
            <p:cNvCxnSpPr/>
            <p:nvPr/>
          </p:nvCxnSpPr>
          <p:spPr>
            <a:xfrm>
              <a:off x="5847491" y="3726096"/>
              <a:ext cx="0" cy="2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>
              <a:off x="5847491" y="3006193"/>
              <a:ext cx="0" cy="2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5847491" y="2286290"/>
              <a:ext cx="0" cy="25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正方形/長方形 4"/>
          <p:cNvSpPr/>
          <p:nvPr/>
        </p:nvSpPr>
        <p:spPr>
          <a:xfrm>
            <a:off x="1203346" y="4585152"/>
            <a:ext cx="1397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http://seprafilm.jp/</a:t>
            </a:r>
            <a:endParaRPr lang="ja-JP" altLang="en-US" sz="1200" dirty="0"/>
          </a:p>
        </p:txBody>
      </p:sp>
      <p:sp>
        <p:nvSpPr>
          <p:cNvPr id="21" name="タイトル 1">
            <a:extLst>
              <a:ext uri="{FF2B5EF4-FFF2-40B4-BE49-F238E27FC236}">
                <a16:creationId xmlns:a16="http://schemas.microsoft.com/office/drawing/2014/main" id="{DF7546FF-92B1-4573-B729-2254616B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腹膜癒着防止手法</a:t>
            </a:r>
          </a:p>
        </p:txBody>
      </p:sp>
    </p:spTree>
    <p:extLst>
      <p:ext uri="{BB962C8B-B14F-4D97-AF65-F5344CB8AC3E}">
        <p14:creationId xmlns:p14="http://schemas.microsoft.com/office/powerpoint/2010/main" val="46231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286976"/>
            <a:ext cx="9144000" cy="523220"/>
          </a:xfrm>
          <a:prstGeom prst="rect">
            <a:avLst/>
          </a:prstGeom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腹膜癒着防止材料の数理的設計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112301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セルオートマトンを用いた癒着形成のシミュレーション</a:t>
            </a:r>
            <a:endParaRPr kumimoji="1" lang="en-US" altLang="ja-JP" sz="2400" dirty="0"/>
          </a:p>
        </p:txBody>
      </p:sp>
      <p:sp>
        <p:nvSpPr>
          <p:cNvPr id="9" name="下矢印 8"/>
          <p:cNvSpPr/>
          <p:nvPr/>
        </p:nvSpPr>
        <p:spPr>
          <a:xfrm>
            <a:off x="3970421" y="1656772"/>
            <a:ext cx="1203158" cy="5534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8584" y="317059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セルオートマトン</a:t>
            </a:r>
            <a:r>
              <a:rPr lang="ja-JP" altLang="en-US" sz="2400" dirty="0"/>
              <a:t>とは？</a:t>
            </a:r>
            <a:endParaRPr lang="en-US" altLang="ja-JP" sz="2400" dirty="0"/>
          </a:p>
        </p:txBody>
      </p:sp>
      <p:sp>
        <p:nvSpPr>
          <p:cNvPr id="10" name="フローチャート: 結合子 9"/>
          <p:cNvSpPr/>
          <p:nvPr/>
        </p:nvSpPr>
        <p:spPr>
          <a:xfrm>
            <a:off x="1239252" y="4085369"/>
            <a:ext cx="745958" cy="74595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結合子 10"/>
          <p:cNvSpPr/>
          <p:nvPr/>
        </p:nvSpPr>
        <p:spPr>
          <a:xfrm>
            <a:off x="7399420" y="4667609"/>
            <a:ext cx="745958" cy="74595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/>
          <p:cNvSpPr/>
          <p:nvPr/>
        </p:nvSpPr>
        <p:spPr>
          <a:xfrm>
            <a:off x="7523746" y="3339411"/>
            <a:ext cx="745958" cy="74595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ローチャート: 結合子 12"/>
          <p:cNvSpPr/>
          <p:nvPr/>
        </p:nvSpPr>
        <p:spPr>
          <a:xfrm>
            <a:off x="3593913" y="3820674"/>
            <a:ext cx="1615760" cy="161576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106778" y="4489413"/>
            <a:ext cx="1346285" cy="1391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5414210" y="3820674"/>
            <a:ext cx="1985210" cy="52939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5374104" y="4987737"/>
            <a:ext cx="1816738" cy="9420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吹き出し 16"/>
          <p:cNvSpPr/>
          <p:nvPr/>
        </p:nvSpPr>
        <p:spPr>
          <a:xfrm>
            <a:off x="1208823" y="5319495"/>
            <a:ext cx="2449036" cy="422295"/>
          </a:xfrm>
          <a:prstGeom prst="wedgeRectCallout">
            <a:avLst>
              <a:gd name="adj1" fmla="val 10984"/>
              <a:gd name="adj2" fmla="val -2101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08823" y="5334365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他のセルと相互作用</a:t>
            </a:r>
          </a:p>
        </p:txBody>
      </p:sp>
      <p:sp>
        <p:nvSpPr>
          <p:cNvPr id="19" name="四角形吹き出し 18"/>
          <p:cNvSpPr/>
          <p:nvPr/>
        </p:nvSpPr>
        <p:spPr>
          <a:xfrm>
            <a:off x="4638020" y="5620880"/>
            <a:ext cx="2955158" cy="488550"/>
          </a:xfrm>
          <a:prstGeom prst="wedgeRectCallout">
            <a:avLst>
              <a:gd name="adj1" fmla="val -51158"/>
              <a:gd name="adj2" fmla="val -18246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638020" y="5672214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各セルは内部状態をもつ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75314" y="6319793"/>
            <a:ext cx="7393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dirty="0"/>
              <a:t>時間が進むとともに、それぞれのセルの内部状態が変化する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1884949" y="2286976"/>
            <a:ext cx="5374101" cy="50824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0" y="3004427"/>
            <a:ext cx="9144000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タイトル 1">
            <a:extLst>
              <a:ext uri="{FF2B5EF4-FFF2-40B4-BE49-F238E27FC236}">
                <a16:creationId xmlns:a16="http://schemas.microsoft.com/office/drawing/2014/main" id="{AA55F34B-CA96-4648-98B7-4C027DD4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目的と手法</a:t>
            </a:r>
          </a:p>
        </p:txBody>
      </p:sp>
    </p:spTree>
    <p:extLst>
      <p:ext uri="{BB962C8B-B14F-4D97-AF65-F5344CB8AC3E}">
        <p14:creationId xmlns:p14="http://schemas.microsoft.com/office/powerpoint/2010/main" val="216166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38493" t="34201" r="31438" b="33897"/>
          <a:stretch/>
        </p:blipFill>
        <p:spPr>
          <a:xfrm>
            <a:off x="372979" y="1960688"/>
            <a:ext cx="5498927" cy="328181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4849" y="1277276"/>
            <a:ext cx="9110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/>
              <a:t>細胞の移動速度が</a:t>
            </a:r>
            <a:r>
              <a:rPr kumimoji="1" lang="ja-JP" altLang="en-US" sz="2400" b="1" dirty="0"/>
              <a:t>創傷治癒</a:t>
            </a:r>
            <a:r>
              <a:rPr lang="ja-JP" altLang="en-US" sz="2400" b="1" dirty="0"/>
              <a:t>時間に与える影響を</a:t>
            </a:r>
            <a:r>
              <a:rPr kumimoji="1" lang="ja-JP" altLang="en-US" sz="2400" b="1" dirty="0"/>
              <a:t>シミュレーション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50395" y="6428109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B. B. Youssef : </a:t>
            </a:r>
            <a:r>
              <a:rPr lang="en-US" altLang="ja-JP" sz="1200" i="1" dirty="0"/>
              <a:t>Springer International Publication Switzerland</a:t>
            </a:r>
            <a:r>
              <a:rPr lang="en-US" altLang="ja-JP" sz="1200" dirty="0"/>
              <a:t> 2015(9156)28-42</a:t>
            </a:r>
            <a:endParaRPr lang="ja-JP" altLang="en-US" sz="1200" dirty="0"/>
          </a:p>
        </p:txBody>
      </p:sp>
      <p:sp>
        <p:nvSpPr>
          <p:cNvPr id="8" name="四角形吹き出し 7"/>
          <p:cNvSpPr/>
          <p:nvPr/>
        </p:nvSpPr>
        <p:spPr>
          <a:xfrm>
            <a:off x="5474368" y="4175792"/>
            <a:ext cx="3272590" cy="1074900"/>
          </a:xfrm>
          <a:prstGeom prst="wedgeRectCallout">
            <a:avLst>
              <a:gd name="adj1" fmla="val -97304"/>
              <a:gd name="adj2" fmla="val -58190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48547" y="4315691"/>
            <a:ext cx="3052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各セルは隣接する</a:t>
            </a:r>
            <a:endParaRPr lang="en-US" altLang="ja-JP" sz="2400" dirty="0"/>
          </a:p>
          <a:p>
            <a:r>
              <a:rPr lang="ja-JP" altLang="en-US" sz="2400" dirty="0"/>
              <a:t>６つのセルと相互作用</a:t>
            </a:r>
            <a:endParaRPr kumimoji="1" lang="ja-JP" altLang="en-US" sz="240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3A20492E-D63A-4E6A-85EB-6A3E6544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>
            <a:normAutofit/>
          </a:bodyPr>
          <a:lstStyle/>
          <a:p>
            <a:r>
              <a:rPr lang="ja-JP" altLang="en-US" dirty="0"/>
              <a:t>セルオートマトンを用いた例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5752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68249" y="3460090"/>
            <a:ext cx="4580913" cy="3215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40133" y="183776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二次元セルオートマトン</a:t>
            </a:r>
            <a:endParaRPr lang="en-US" altLang="ja-JP" sz="2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96272" y="2378526"/>
            <a:ext cx="859536" cy="85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115344" y="2378526"/>
            <a:ext cx="859536" cy="85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255808" y="2378526"/>
            <a:ext cx="859536" cy="859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396272" y="3238062"/>
            <a:ext cx="859536" cy="859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15344" y="3238062"/>
            <a:ext cx="859536" cy="859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255808" y="3238062"/>
            <a:ext cx="859536" cy="8595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396272" y="4097598"/>
            <a:ext cx="859536" cy="85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115344" y="4097598"/>
            <a:ext cx="859536" cy="85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255808" y="4097598"/>
            <a:ext cx="859536" cy="859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左右矢印 39"/>
          <p:cNvSpPr/>
          <p:nvPr/>
        </p:nvSpPr>
        <p:spPr>
          <a:xfrm>
            <a:off x="6045496" y="3558102"/>
            <a:ext cx="420624" cy="1737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左右矢印 40"/>
          <p:cNvSpPr/>
          <p:nvPr/>
        </p:nvSpPr>
        <p:spPr>
          <a:xfrm rot="5400000">
            <a:off x="6474502" y="3151956"/>
            <a:ext cx="420624" cy="1737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左右矢印 41"/>
          <p:cNvSpPr/>
          <p:nvPr/>
        </p:nvSpPr>
        <p:spPr>
          <a:xfrm rot="5400000">
            <a:off x="6475264" y="4009968"/>
            <a:ext cx="420624" cy="1737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左右矢印 42"/>
          <p:cNvSpPr/>
          <p:nvPr/>
        </p:nvSpPr>
        <p:spPr>
          <a:xfrm>
            <a:off x="6905032" y="3558102"/>
            <a:ext cx="420624" cy="1737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/>
        </p:nvGrpSpPr>
        <p:grpSpPr>
          <a:xfrm>
            <a:off x="5270803" y="5040860"/>
            <a:ext cx="3356924" cy="734129"/>
            <a:chOff x="5270803" y="4405566"/>
            <a:chExt cx="3026792" cy="734129"/>
          </a:xfrm>
        </p:grpSpPr>
        <p:sp>
          <p:nvSpPr>
            <p:cNvPr id="44" name="四角形吹き出し 43"/>
            <p:cNvSpPr/>
            <p:nvPr/>
          </p:nvSpPr>
          <p:spPr>
            <a:xfrm>
              <a:off x="5270803" y="4405566"/>
              <a:ext cx="3026792" cy="714636"/>
            </a:xfrm>
            <a:prstGeom prst="wedgeRectCallout">
              <a:avLst>
                <a:gd name="adj1" fmla="val -13670"/>
                <a:gd name="adj2" fmla="val -18510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5270803" y="4431809"/>
              <a:ext cx="30267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/>
                <a:t>各</a:t>
              </a:r>
              <a:r>
                <a:rPr kumimoji="1" lang="ja-JP" altLang="en-US" sz="2000" dirty="0"/>
                <a:t>セル</a:t>
              </a:r>
              <a:r>
                <a:rPr lang="ja-JP" altLang="en-US" sz="2000" dirty="0"/>
                <a:t>は</a:t>
              </a:r>
              <a:r>
                <a:rPr kumimoji="1" lang="ja-JP" altLang="en-US" sz="2000" dirty="0"/>
                <a:t>、隣接するセルと</a:t>
              </a:r>
              <a:endParaRPr kumimoji="1" lang="en-US" altLang="ja-JP" sz="2000" dirty="0"/>
            </a:p>
            <a:p>
              <a:r>
                <a:rPr kumimoji="1" lang="ja-JP" altLang="en-US" sz="2000" dirty="0"/>
                <a:t>相互作用（情報交換）する</a:t>
              </a:r>
            </a:p>
          </p:txBody>
        </p:sp>
      </p:grpSp>
      <p:sp>
        <p:nvSpPr>
          <p:cNvPr id="52" name="タイトル 1">
            <a:extLst>
              <a:ext uri="{FF2B5EF4-FFF2-40B4-BE49-F238E27FC236}">
                <a16:creationId xmlns:a16="http://schemas.microsoft.com/office/drawing/2014/main" id="{C22CDF02-6079-4D40-A4D5-4BBB4D3F4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方針</a:t>
            </a:r>
          </a:p>
        </p:txBody>
      </p:sp>
      <p:grpSp>
        <p:nvGrpSpPr>
          <p:cNvPr id="53" name="グループ化 52"/>
          <p:cNvGrpSpPr/>
          <p:nvPr/>
        </p:nvGrpSpPr>
        <p:grpSpPr>
          <a:xfrm>
            <a:off x="693295" y="1155790"/>
            <a:ext cx="3847137" cy="5359248"/>
            <a:chOff x="3222494" y="920022"/>
            <a:chExt cx="3847137" cy="5359248"/>
          </a:xfrm>
        </p:grpSpPr>
        <p:sp>
          <p:nvSpPr>
            <p:cNvPr id="54" name="テキスト ボックス 53"/>
            <p:cNvSpPr txBox="1"/>
            <p:nvPr/>
          </p:nvSpPr>
          <p:spPr>
            <a:xfrm>
              <a:off x="3726991" y="920022"/>
              <a:ext cx="1688530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</a:t>
              </a:r>
              <a:endParaRPr kumimoji="1" lang="ja-JP" altLang="en-US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3726991" y="1539323"/>
              <a:ext cx="1688529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腹膜欠損</a:t>
              </a:r>
              <a:endParaRPr kumimoji="1" lang="ja-JP" altLang="en-US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3726991" y="2155657"/>
              <a:ext cx="1688530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kumimoji="1" lang="ja-JP" altLang="en-US" dirty="0"/>
                <a:t>血液透過性増大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3726991" y="2778370"/>
              <a:ext cx="1688529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炎症性滲出液</a:t>
              </a:r>
              <a:endParaRPr lang="en-US" altLang="ja-JP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690655" y="3398410"/>
              <a:ext cx="1748272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フィブリン溶解</a:t>
              </a:r>
              <a:endParaRPr lang="en-US" altLang="ja-JP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3226984" y="4696457"/>
              <a:ext cx="270371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線</a:t>
              </a:r>
              <a:r>
                <a:rPr kumimoji="1" lang="ja-JP" altLang="en-US" dirty="0"/>
                <a:t>維芽細胞増殖</a:t>
              </a:r>
            </a:p>
          </p:txBody>
        </p:sp>
        <p:cxnSp>
          <p:nvCxnSpPr>
            <p:cNvPr id="60" name="直線矢印コネクタ 59"/>
            <p:cNvCxnSpPr>
              <a:stCxn id="54" idx="2"/>
              <a:endCxn id="55" idx="0"/>
            </p:cNvCxnSpPr>
            <p:nvPr/>
          </p:nvCxnSpPr>
          <p:spPr>
            <a:xfrm>
              <a:off x="4571256" y="1269724"/>
              <a:ext cx="0" cy="2695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/>
            <p:cNvCxnSpPr>
              <a:stCxn id="55" idx="2"/>
              <a:endCxn id="56" idx="0"/>
            </p:cNvCxnSpPr>
            <p:nvPr/>
          </p:nvCxnSpPr>
          <p:spPr>
            <a:xfrm>
              <a:off x="4571256" y="1889025"/>
              <a:ext cx="0" cy="2666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>
              <a:stCxn id="56" idx="2"/>
              <a:endCxn id="57" idx="0"/>
            </p:cNvCxnSpPr>
            <p:nvPr/>
          </p:nvCxnSpPr>
          <p:spPr>
            <a:xfrm>
              <a:off x="4571256" y="2505359"/>
              <a:ext cx="0" cy="2730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 flipH="1">
              <a:off x="4569632" y="3120756"/>
              <a:ext cx="1352" cy="27756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カギ線コネクタ 63"/>
            <p:cNvCxnSpPr>
              <a:stCxn id="58" idx="2"/>
              <a:endCxn id="80" idx="0"/>
            </p:cNvCxnSpPr>
            <p:nvPr/>
          </p:nvCxnSpPr>
          <p:spPr>
            <a:xfrm rot="5400000">
              <a:off x="3952278" y="3516347"/>
              <a:ext cx="380748" cy="84427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/>
            <p:cNvCxnSpPr>
              <a:stCxn id="58" idx="2"/>
              <a:endCxn id="81" idx="0"/>
            </p:cNvCxnSpPr>
            <p:nvPr/>
          </p:nvCxnSpPr>
          <p:spPr>
            <a:xfrm rot="16200000" flipH="1">
              <a:off x="4817781" y="3495122"/>
              <a:ext cx="382252" cy="8882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/>
            <p:cNvCxnSpPr/>
            <p:nvPr/>
          </p:nvCxnSpPr>
          <p:spPr>
            <a:xfrm>
              <a:off x="3726991" y="4471410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/>
            <p:cNvCxnSpPr>
              <a:stCxn id="81" idx="2"/>
            </p:cNvCxnSpPr>
            <p:nvPr/>
          </p:nvCxnSpPr>
          <p:spPr>
            <a:xfrm flipH="1">
              <a:off x="5447953" y="4480066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>
              <a:endCxn id="69" idx="0"/>
            </p:cNvCxnSpPr>
            <p:nvPr/>
          </p:nvCxnSpPr>
          <p:spPr>
            <a:xfrm>
              <a:off x="3720512" y="5040022"/>
              <a:ext cx="0" cy="2721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/>
            <p:cNvSpPr txBox="1"/>
            <p:nvPr/>
          </p:nvSpPr>
          <p:spPr>
            <a:xfrm>
              <a:off x="3222495" y="5312185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中皮細胞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4463964" y="5310802"/>
              <a:ext cx="2605667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フィブリン基質の組織化</a:t>
              </a:r>
              <a:endParaRPr kumimoji="1" lang="ja-JP" altLang="en-US" dirty="0"/>
            </a:p>
          </p:txBody>
        </p:sp>
        <p:cxnSp>
          <p:nvCxnSpPr>
            <p:cNvPr id="71" name="直線矢印コネクタ 70"/>
            <p:cNvCxnSpPr>
              <a:stCxn id="69" idx="2"/>
              <a:endCxn id="72" idx="0"/>
            </p:cNvCxnSpPr>
            <p:nvPr/>
          </p:nvCxnSpPr>
          <p:spPr>
            <a:xfrm flipH="1">
              <a:off x="3720511" y="5661887"/>
              <a:ext cx="1" cy="2676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/>
            <p:cNvSpPr txBox="1"/>
            <p:nvPr/>
          </p:nvSpPr>
          <p:spPr>
            <a:xfrm>
              <a:off x="3222494" y="5929568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治癒</a:t>
              </a:r>
              <a:endParaRPr kumimoji="1" lang="ja-JP" altLang="en-US" dirty="0"/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4935306" y="5927913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癒着形成</a:t>
              </a:r>
              <a:endParaRPr kumimoji="1" lang="ja-JP" altLang="en-US" dirty="0"/>
            </a:p>
          </p:txBody>
        </p:sp>
        <p:cxnSp>
          <p:nvCxnSpPr>
            <p:cNvPr id="74" name="直線矢印コネクタ 73"/>
            <p:cNvCxnSpPr/>
            <p:nvPr/>
          </p:nvCxnSpPr>
          <p:spPr>
            <a:xfrm flipH="1">
              <a:off x="5447952" y="5040019"/>
              <a:ext cx="1" cy="270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 flipH="1">
              <a:off x="5447952" y="5657929"/>
              <a:ext cx="0" cy="2674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/>
            <p:cNvSpPr txBox="1"/>
            <p:nvPr/>
          </p:nvSpPr>
          <p:spPr>
            <a:xfrm>
              <a:off x="3222495" y="4128860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正常</a:t>
              </a:r>
              <a:endParaRPr kumimoji="1" lang="ja-JP" altLang="en-US" dirty="0"/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4975343" y="4130364"/>
              <a:ext cx="955359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異常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30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方形/長方形 97"/>
          <p:cNvSpPr/>
          <p:nvPr/>
        </p:nvSpPr>
        <p:spPr>
          <a:xfrm>
            <a:off x="6721602" y="1143000"/>
            <a:ext cx="1962451" cy="1962451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pSp>
        <p:nvGrpSpPr>
          <p:cNvPr id="9" name="グループ化 3"/>
          <p:cNvGrpSpPr/>
          <p:nvPr/>
        </p:nvGrpSpPr>
        <p:grpSpPr>
          <a:xfrm>
            <a:off x="1760790" y="5805488"/>
            <a:ext cx="5622415" cy="937050"/>
            <a:chOff x="4943132" y="5134154"/>
            <a:chExt cx="5622415" cy="937050"/>
          </a:xfrm>
        </p:grpSpPr>
        <p:sp>
          <p:nvSpPr>
            <p:cNvPr id="50" name="テキスト ボックス 4"/>
            <p:cNvSpPr txBox="1"/>
            <p:nvPr/>
          </p:nvSpPr>
          <p:spPr>
            <a:xfrm>
              <a:off x="5199793" y="5230175"/>
              <a:ext cx="51090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dirty="0"/>
                <a:t>治癒方向と癒着形成方向</a:t>
              </a:r>
              <a:endParaRPr kumimoji="1" lang="en-US" altLang="ja-JP" sz="2400" dirty="0"/>
            </a:p>
            <a:p>
              <a:pPr algn="ctr"/>
              <a:r>
                <a:rPr lang="ja-JP" altLang="en-US" sz="2400" dirty="0"/>
                <a:t>それぞれ二次元でシミュレーション</a:t>
              </a:r>
              <a:endParaRPr kumimoji="1" lang="ja-JP" altLang="en-US" sz="2400" dirty="0"/>
            </a:p>
          </p:txBody>
        </p:sp>
        <p:sp>
          <p:nvSpPr>
            <p:cNvPr id="51" name="角丸四角形 5"/>
            <p:cNvSpPr/>
            <p:nvPr/>
          </p:nvSpPr>
          <p:spPr>
            <a:xfrm>
              <a:off x="4943132" y="5134154"/>
              <a:ext cx="5622415" cy="937050"/>
            </a:xfrm>
            <a:prstGeom prst="round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タイトル 1">
            <a:extLst>
              <a:ext uri="{FF2B5EF4-FFF2-40B4-BE49-F238E27FC236}">
                <a16:creationId xmlns:a16="http://schemas.microsoft.com/office/drawing/2014/main" id="{C22CDF02-6079-4D40-A4D5-4BBB4D3F4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方針</a:t>
            </a:r>
          </a:p>
        </p:txBody>
      </p:sp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2"/>
          <a:srcRect l="28151" t="31567" r="32055" b="26956"/>
          <a:stretch/>
        </p:blipFill>
        <p:spPr>
          <a:xfrm rot="5400000">
            <a:off x="-163300" y="2034598"/>
            <a:ext cx="3653003" cy="214170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90774" y="1143000"/>
            <a:ext cx="1962451" cy="1962451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595345" y="3329277"/>
            <a:ext cx="1962451" cy="2289509"/>
          </a:xfrm>
          <a:prstGeom prst="rect">
            <a:avLst/>
          </a:prstGeom>
          <a:solidFill>
            <a:srgbClr val="FFA7A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721602" y="3329277"/>
            <a:ext cx="1962451" cy="2289509"/>
          </a:xfrm>
          <a:prstGeom prst="rect">
            <a:avLst/>
          </a:prstGeom>
          <a:pattFill prst="lgGrid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結合子 10"/>
          <p:cNvSpPr/>
          <p:nvPr/>
        </p:nvSpPr>
        <p:spPr>
          <a:xfrm>
            <a:off x="7099323" y="1520721"/>
            <a:ext cx="1207008" cy="1207008"/>
          </a:xfrm>
          <a:prstGeom prst="flowChartConnector">
            <a:avLst/>
          </a:prstGeom>
          <a:pattFill prst="lgGrid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/>
          <p:cNvCxnSpPr>
            <a:stCxn id="7" idx="3"/>
            <a:endCxn id="98" idx="1"/>
          </p:cNvCxnSpPr>
          <p:nvPr/>
        </p:nvCxnSpPr>
        <p:spPr>
          <a:xfrm>
            <a:off x="5553225" y="2124226"/>
            <a:ext cx="11683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5553224" y="4474031"/>
            <a:ext cx="11683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814248" y="15680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治癒</a:t>
            </a: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5813748" y="3790577"/>
            <a:ext cx="64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癒着形成</a:t>
            </a:r>
            <a:endParaRPr kumimoji="1" lang="ja-JP" altLang="en-US" dirty="0"/>
          </a:p>
        </p:txBody>
      </p:sp>
      <p:sp>
        <p:nvSpPr>
          <p:cNvPr id="102" name="正方形/長方形 16"/>
          <p:cNvSpPr/>
          <p:nvPr/>
        </p:nvSpPr>
        <p:spPr>
          <a:xfrm>
            <a:off x="3666974" y="1219200"/>
            <a:ext cx="1810050" cy="1810050"/>
          </a:xfrm>
          <a:prstGeom prst="rect">
            <a:avLst/>
          </a:prstGeom>
          <a:pattFill prst="lgGrid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7"/>
          <p:cNvSpPr/>
          <p:nvPr/>
        </p:nvSpPr>
        <p:spPr>
          <a:xfrm>
            <a:off x="291245" y="4937823"/>
            <a:ext cx="31834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G.S.Dizerega</a:t>
            </a:r>
            <a:r>
              <a:rPr lang="en-US" altLang="ja-JP" sz="1050" dirty="0"/>
              <a:t> and J.D. Campeau: </a:t>
            </a:r>
          </a:p>
          <a:p>
            <a:r>
              <a:rPr lang="en-US" altLang="ja-JP" sz="1050" i="1" dirty="0"/>
              <a:t>Human</a:t>
            </a:r>
            <a:r>
              <a:rPr lang="ja-JP" altLang="en-US" sz="1050" i="1" dirty="0"/>
              <a:t> </a:t>
            </a:r>
            <a:r>
              <a:rPr lang="en-US" altLang="ja-JP" sz="1050" i="1" dirty="0"/>
              <a:t>Reproduction Update</a:t>
            </a:r>
            <a:r>
              <a:rPr lang="en-US" altLang="ja-JP" sz="1050" dirty="0"/>
              <a:t> 2001(7)547-555</a:t>
            </a:r>
            <a:endParaRPr lang="ja-JP" altLang="en-US" sz="105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6814739" y="1258781"/>
            <a:ext cx="1779333" cy="1779333"/>
            <a:chOff x="6814739" y="1258781"/>
            <a:chExt cx="1779333" cy="1779333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6814739" y="1992457"/>
              <a:ext cx="1779333" cy="293541"/>
              <a:chOff x="6814739" y="1992457"/>
              <a:chExt cx="1779333" cy="293541"/>
            </a:xfrm>
          </p:grpSpPr>
          <p:sp>
            <p:nvSpPr>
              <p:cNvPr id="3" name="右矢印 2"/>
              <p:cNvSpPr/>
              <p:nvPr/>
            </p:nvSpPr>
            <p:spPr>
              <a:xfrm>
                <a:off x="6814739" y="1992457"/>
                <a:ext cx="550506" cy="293541"/>
              </a:xfrm>
              <a:prstGeom prst="rightArrow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右矢印 31"/>
              <p:cNvSpPr/>
              <p:nvPr/>
            </p:nvSpPr>
            <p:spPr>
              <a:xfrm rot="10800000">
                <a:off x="8043566" y="1992457"/>
                <a:ext cx="550506" cy="293541"/>
              </a:xfrm>
              <a:prstGeom prst="rightArrow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 rot="16200000">
              <a:off x="6814739" y="2001677"/>
              <a:ext cx="1779333" cy="293541"/>
              <a:chOff x="6814739" y="1264554"/>
              <a:chExt cx="1779333" cy="293541"/>
            </a:xfrm>
          </p:grpSpPr>
          <p:sp>
            <p:nvSpPr>
              <p:cNvPr id="33" name="右矢印 32"/>
              <p:cNvSpPr/>
              <p:nvPr/>
            </p:nvSpPr>
            <p:spPr>
              <a:xfrm>
                <a:off x="6814739" y="1264554"/>
                <a:ext cx="550506" cy="293541"/>
              </a:xfrm>
              <a:prstGeom prst="rightArrow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右矢印 33"/>
              <p:cNvSpPr/>
              <p:nvPr/>
            </p:nvSpPr>
            <p:spPr>
              <a:xfrm rot="10800000">
                <a:off x="8043566" y="1264554"/>
                <a:ext cx="550506" cy="293541"/>
              </a:xfrm>
              <a:prstGeom prst="rightArrow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04" name="正方形/長方形 24"/>
          <p:cNvSpPr/>
          <p:nvPr/>
        </p:nvSpPr>
        <p:spPr>
          <a:xfrm>
            <a:off x="3595345" y="3428821"/>
            <a:ext cx="1962451" cy="2090421"/>
          </a:xfrm>
          <a:prstGeom prst="rect">
            <a:avLst/>
          </a:prstGeom>
          <a:pattFill prst="lgGrid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6716751" y="3324360"/>
            <a:ext cx="1962729" cy="2299571"/>
          </a:xfrm>
          <a:custGeom>
            <a:avLst/>
            <a:gdLst>
              <a:gd name="connsiteX0" fmla="*/ 11151 w 1962615"/>
              <a:gd name="connsiteY0" fmla="*/ 0 h 2319454"/>
              <a:gd name="connsiteX1" fmla="*/ 1962615 w 1962615"/>
              <a:gd name="connsiteY1" fmla="*/ 0 h 2319454"/>
              <a:gd name="connsiteX2" fmla="*/ 1200615 w 1962615"/>
              <a:gd name="connsiteY2" fmla="*/ 1174595 h 2319454"/>
              <a:gd name="connsiteX3" fmla="*/ 1955181 w 1962615"/>
              <a:gd name="connsiteY3" fmla="*/ 2319454 h 2319454"/>
              <a:gd name="connsiteX4" fmla="*/ 0 w 1962615"/>
              <a:gd name="connsiteY4" fmla="*/ 2319454 h 2319454"/>
              <a:gd name="connsiteX5" fmla="*/ 769434 w 1962615"/>
              <a:gd name="connsiteY5" fmla="*/ 1163444 h 2319454"/>
              <a:gd name="connsiteX6" fmla="*/ 11151 w 1962615"/>
              <a:gd name="connsiteY6" fmla="*/ 0 h 23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615" h="2319454">
                <a:moveTo>
                  <a:pt x="11151" y="0"/>
                </a:moveTo>
                <a:lnTo>
                  <a:pt x="1962615" y="0"/>
                </a:lnTo>
                <a:lnTo>
                  <a:pt x="1200615" y="1174595"/>
                </a:lnTo>
                <a:lnTo>
                  <a:pt x="1955181" y="2319454"/>
                </a:lnTo>
                <a:lnTo>
                  <a:pt x="0" y="2319454"/>
                </a:lnTo>
                <a:lnTo>
                  <a:pt x="769434" y="1163444"/>
                </a:lnTo>
                <a:lnTo>
                  <a:pt x="11151" y="0"/>
                </a:lnTo>
                <a:close/>
              </a:path>
            </a:pathLst>
          </a:custGeom>
          <a:solidFill>
            <a:srgbClr val="FF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" name="グループ化 25"/>
          <p:cNvGrpSpPr/>
          <p:nvPr/>
        </p:nvGrpSpPr>
        <p:grpSpPr>
          <a:xfrm>
            <a:off x="7549537" y="3585169"/>
            <a:ext cx="293541" cy="1779333"/>
            <a:chOff x="7549537" y="3566507"/>
            <a:chExt cx="293541" cy="1779333"/>
          </a:xfrm>
        </p:grpSpPr>
        <p:sp>
          <p:nvSpPr>
            <p:cNvPr id="41" name="右矢印 40"/>
            <p:cNvSpPr/>
            <p:nvPr/>
          </p:nvSpPr>
          <p:spPr>
            <a:xfrm rot="16200000">
              <a:off x="7421055" y="4923816"/>
              <a:ext cx="550506" cy="29354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右矢印 41"/>
            <p:cNvSpPr/>
            <p:nvPr/>
          </p:nvSpPr>
          <p:spPr>
            <a:xfrm rot="5400000">
              <a:off x="7421055" y="3694989"/>
              <a:ext cx="550506" cy="29354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7" name="テキスト ボックス 46"/>
          <p:cNvSpPr txBox="1"/>
          <p:nvPr/>
        </p:nvSpPr>
        <p:spPr>
          <a:xfrm>
            <a:off x="2837810" y="13525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水平</a:t>
            </a:r>
          </a:p>
          <a:p>
            <a:r>
              <a:rPr lang="ja-JP" altLang="en-US" dirty="0"/>
              <a:t>方向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837810" y="407244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鉛直</a:t>
            </a:r>
          </a:p>
          <a:p>
            <a:r>
              <a:rPr lang="ja-JP" altLang="en-US" dirty="0"/>
              <a:t>方向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99796" y="1520721"/>
            <a:ext cx="1847461" cy="113103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右矢印 53"/>
          <p:cNvSpPr/>
          <p:nvPr/>
        </p:nvSpPr>
        <p:spPr>
          <a:xfrm>
            <a:off x="2547257" y="1927286"/>
            <a:ext cx="1043516" cy="35725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054359" y="1815465"/>
            <a:ext cx="963092" cy="2548533"/>
          </a:xfrm>
          <a:prstGeom prst="rect">
            <a:avLst/>
          </a:prstGeom>
          <a:noFill/>
          <a:ln w="28575">
            <a:solidFill>
              <a:srgbClr val="FFD5D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右矢印 57"/>
          <p:cNvSpPr/>
          <p:nvPr/>
        </p:nvSpPr>
        <p:spPr>
          <a:xfrm>
            <a:off x="2048840" y="3697206"/>
            <a:ext cx="1513149" cy="357254"/>
          </a:xfrm>
          <a:prstGeom prst="rightArrow">
            <a:avLst/>
          </a:prstGeom>
          <a:solidFill>
            <a:srgbClr val="FFD5D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pSp>
        <p:nvGrpSpPr>
          <p:cNvPr id="75" name="グループ化 3"/>
          <p:cNvGrpSpPr/>
          <p:nvPr/>
        </p:nvGrpSpPr>
        <p:grpSpPr>
          <a:xfrm>
            <a:off x="161925" y="1066800"/>
            <a:ext cx="4221592" cy="5574399"/>
            <a:chOff x="145873" y="1010654"/>
            <a:chExt cx="4221592" cy="5574399"/>
          </a:xfrm>
        </p:grpSpPr>
        <p:sp>
          <p:nvSpPr>
            <p:cNvPr id="5" name="テキスト ボックス 5"/>
            <p:cNvSpPr txBox="1"/>
            <p:nvPr/>
          </p:nvSpPr>
          <p:spPr>
            <a:xfrm>
              <a:off x="1846521" y="1010654"/>
              <a:ext cx="768160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/>
                <a:t>Start</a:t>
              </a:r>
              <a:endParaRPr kumimoji="1" lang="ja-JP" altLang="en-US" sz="2000" b="1" dirty="0"/>
            </a:p>
          </p:txBody>
        </p:sp>
        <p:cxnSp>
          <p:nvCxnSpPr>
            <p:cNvPr id="7" name="直線矢印コネクタ 8"/>
            <p:cNvCxnSpPr>
              <a:cxnSpLocks/>
              <a:stCxn id="5" idx="2"/>
              <a:endCxn id="8" idx="0"/>
            </p:cNvCxnSpPr>
            <p:nvPr/>
          </p:nvCxnSpPr>
          <p:spPr>
            <a:xfrm>
              <a:off x="2230601" y="1410764"/>
              <a:ext cx="0" cy="3699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ひし形 13"/>
            <p:cNvSpPr/>
            <p:nvPr/>
          </p:nvSpPr>
          <p:spPr>
            <a:xfrm>
              <a:off x="997364" y="1780675"/>
              <a:ext cx="2466474" cy="589547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ysClr val="windowText" lastClr="000000"/>
                  </a:solidFill>
                </a:rPr>
                <a:t>c</a:t>
              </a:r>
              <a:r>
                <a:rPr kumimoji="1" lang="en-US" altLang="ja-JP" sz="20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2000" dirty="0" err="1">
                  <a:solidFill>
                    <a:sysClr val="windowText" lastClr="000000"/>
                  </a:solidFill>
                </a:rPr>
                <a:t>i,j</a:t>
              </a:r>
              <a:r>
                <a:rPr kumimoji="1" lang="en-US" altLang="ja-JP" sz="2000" dirty="0">
                  <a:solidFill>
                    <a:sysClr val="windowText" lastClr="000000"/>
                  </a:solidFill>
                </a:rPr>
                <a:t>) = -1</a:t>
              </a:r>
              <a:endParaRPr kumimoji="1" lang="ja-JP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直線矢印コネクタ 15"/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2230601" y="2370222"/>
              <a:ext cx="0" cy="35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ひし形 16"/>
            <p:cNvSpPr/>
            <p:nvPr/>
          </p:nvSpPr>
          <p:spPr>
            <a:xfrm>
              <a:off x="997364" y="2720549"/>
              <a:ext cx="2466474" cy="589547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ysClr val="windowText" lastClr="000000"/>
                  </a:solidFill>
                </a:rPr>
                <a:t>c</a:t>
              </a:r>
              <a:r>
                <a:rPr kumimoji="1" lang="en-US" altLang="ja-JP" sz="20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2000" dirty="0" err="1">
                  <a:solidFill>
                    <a:sysClr val="windowText" lastClr="000000"/>
                  </a:solidFill>
                </a:rPr>
                <a:t>i,j</a:t>
              </a:r>
              <a:r>
                <a:rPr kumimoji="1" lang="en-US" altLang="ja-JP" sz="2000" dirty="0">
                  <a:solidFill>
                    <a:sysClr val="windowText" lastClr="000000"/>
                  </a:solidFill>
                </a:rPr>
                <a:t>) = 0</a:t>
              </a:r>
              <a:endParaRPr kumimoji="1" lang="ja-JP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直線矢印コネクタ 20"/>
            <p:cNvCxnSpPr>
              <a:cxnSpLocks/>
              <a:stCxn id="11" idx="2"/>
            </p:cNvCxnSpPr>
            <p:nvPr/>
          </p:nvCxnSpPr>
          <p:spPr>
            <a:xfrm flipH="1">
              <a:off x="1619959" y="3310096"/>
              <a:ext cx="610642" cy="34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22"/>
            <p:cNvSpPr txBox="1"/>
            <p:nvPr/>
          </p:nvSpPr>
          <p:spPr>
            <a:xfrm>
              <a:off x="922331" y="3666563"/>
              <a:ext cx="697627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b="1" dirty="0"/>
                <a:t>遊走</a:t>
              </a:r>
              <a:endParaRPr kumimoji="1" lang="ja-JP" altLang="en-US" sz="2000" b="1" dirty="0"/>
            </a:p>
          </p:txBody>
        </p:sp>
        <p:sp>
          <p:nvSpPr>
            <p:cNvPr id="15" name="ひし形 24"/>
            <p:cNvSpPr/>
            <p:nvPr/>
          </p:nvSpPr>
          <p:spPr>
            <a:xfrm>
              <a:off x="997364" y="4414873"/>
              <a:ext cx="2466474" cy="589547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ysClr val="windowText" lastClr="000000"/>
                  </a:solidFill>
                </a:rPr>
                <a:t>c</a:t>
              </a:r>
              <a:r>
                <a:rPr kumimoji="1" lang="en-US" altLang="ja-JP" sz="20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2000" dirty="0" err="1">
                  <a:solidFill>
                    <a:sysClr val="windowText" lastClr="000000"/>
                  </a:solidFill>
                </a:rPr>
                <a:t>i,j</a:t>
              </a:r>
              <a:r>
                <a:rPr kumimoji="1" lang="en-US" altLang="ja-JP" sz="2000" dirty="0">
                  <a:solidFill>
                    <a:sysClr val="windowText" lastClr="000000"/>
                  </a:solidFill>
                </a:rPr>
                <a:t>) = 21</a:t>
              </a:r>
              <a:endParaRPr kumimoji="1" lang="ja-JP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テキスト ボックス 25"/>
            <p:cNvSpPr txBox="1"/>
            <p:nvPr/>
          </p:nvSpPr>
          <p:spPr>
            <a:xfrm>
              <a:off x="145873" y="5366169"/>
              <a:ext cx="1734770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c(</a:t>
              </a:r>
              <a:r>
                <a:rPr lang="en-US" altLang="ja-JP" sz="2000" dirty="0" err="1"/>
                <a:t>i,j</a:t>
              </a:r>
              <a:r>
                <a:rPr lang="en-US" altLang="ja-JP" sz="2000" dirty="0"/>
                <a:t>) = c(</a:t>
              </a:r>
              <a:r>
                <a:rPr lang="en-US" altLang="ja-JP" sz="2000" dirty="0" err="1"/>
                <a:t>i,j</a:t>
              </a:r>
              <a:r>
                <a:rPr lang="en-US" altLang="ja-JP" sz="2000" dirty="0"/>
                <a:t>)+1</a:t>
              </a:r>
              <a:endParaRPr kumimoji="1" lang="ja-JP" altLang="en-US" sz="2000" dirty="0"/>
            </a:p>
          </p:txBody>
        </p:sp>
        <p:sp>
          <p:nvSpPr>
            <p:cNvPr id="19" name="テキスト ボックス 26"/>
            <p:cNvSpPr txBox="1"/>
            <p:nvPr/>
          </p:nvSpPr>
          <p:spPr>
            <a:xfrm>
              <a:off x="1354880" y="3220670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/>
                <a:t>No</a:t>
              </a:r>
              <a:endParaRPr kumimoji="1" lang="ja-JP" altLang="en-US" sz="2000" dirty="0"/>
            </a:p>
          </p:txBody>
        </p:sp>
        <p:sp>
          <p:nvSpPr>
            <p:cNvPr id="20" name="テキスト ボックス 27"/>
            <p:cNvSpPr txBox="1"/>
            <p:nvPr/>
          </p:nvSpPr>
          <p:spPr>
            <a:xfrm>
              <a:off x="2237965" y="2372349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/>
                <a:t>No</a:t>
              </a:r>
              <a:endParaRPr kumimoji="1" lang="ja-JP" altLang="en-US" sz="2000" dirty="0"/>
            </a:p>
          </p:txBody>
        </p:sp>
        <p:cxnSp>
          <p:nvCxnSpPr>
            <p:cNvPr id="22" name="直線矢印コネクタ 29"/>
            <p:cNvCxnSpPr>
              <a:cxnSpLocks/>
              <a:stCxn id="8" idx="3"/>
            </p:cNvCxnSpPr>
            <p:nvPr/>
          </p:nvCxnSpPr>
          <p:spPr>
            <a:xfrm flipV="1">
              <a:off x="3463838" y="2075448"/>
              <a:ext cx="9036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34"/>
            <p:cNvSpPr txBox="1"/>
            <p:nvPr/>
          </p:nvSpPr>
          <p:spPr>
            <a:xfrm>
              <a:off x="3620248" y="1675338"/>
              <a:ext cx="603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Yes</a:t>
              </a:r>
              <a:endParaRPr kumimoji="1" lang="ja-JP" altLang="en-US" sz="2000" dirty="0"/>
            </a:p>
          </p:txBody>
        </p:sp>
        <p:cxnSp>
          <p:nvCxnSpPr>
            <p:cNvPr id="29" name="直線コネクタ 35"/>
            <p:cNvCxnSpPr/>
            <p:nvPr/>
          </p:nvCxnSpPr>
          <p:spPr>
            <a:xfrm flipV="1">
              <a:off x="4367463" y="1210710"/>
              <a:ext cx="0" cy="5374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6"/>
            <p:cNvCxnSpPr>
              <a:endCxn id="5" idx="3"/>
            </p:cNvCxnSpPr>
            <p:nvPr/>
          </p:nvCxnSpPr>
          <p:spPr>
            <a:xfrm flipH="1">
              <a:off x="2614681" y="1210709"/>
              <a:ext cx="17527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7"/>
            <p:cNvCxnSpPr>
              <a:cxnSpLocks/>
              <a:stCxn id="11" idx="2"/>
            </p:cNvCxnSpPr>
            <p:nvPr/>
          </p:nvCxnSpPr>
          <p:spPr>
            <a:xfrm>
              <a:off x="2230601" y="3310096"/>
              <a:ext cx="664445" cy="348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8"/>
            <p:cNvSpPr txBox="1"/>
            <p:nvPr/>
          </p:nvSpPr>
          <p:spPr>
            <a:xfrm>
              <a:off x="2661286" y="3220670"/>
              <a:ext cx="603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Yes</a:t>
              </a:r>
              <a:endParaRPr kumimoji="1" lang="ja-JP" altLang="en-US" sz="2000" dirty="0"/>
            </a:p>
          </p:txBody>
        </p:sp>
        <p:sp>
          <p:nvSpPr>
            <p:cNvPr id="34" name="テキスト ボックス 47"/>
            <p:cNvSpPr txBox="1"/>
            <p:nvPr/>
          </p:nvSpPr>
          <p:spPr>
            <a:xfrm>
              <a:off x="2895046" y="3658296"/>
              <a:ext cx="697627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b="1" dirty="0"/>
                <a:t>分裂</a:t>
              </a:r>
              <a:endParaRPr kumimoji="1" lang="ja-JP" altLang="en-US" sz="2000" b="1" dirty="0"/>
            </a:p>
          </p:txBody>
        </p:sp>
        <p:sp>
          <p:nvSpPr>
            <p:cNvPr id="40" name="テキスト ボックス 48"/>
            <p:cNvSpPr txBox="1"/>
            <p:nvPr/>
          </p:nvSpPr>
          <p:spPr>
            <a:xfrm>
              <a:off x="2586701" y="4901512"/>
              <a:ext cx="603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Yes</a:t>
              </a:r>
              <a:endParaRPr kumimoji="1" lang="ja-JP" altLang="en-US" sz="2000" dirty="0"/>
            </a:p>
          </p:txBody>
        </p:sp>
        <p:sp>
          <p:nvSpPr>
            <p:cNvPr id="41" name="テキスト ボックス 49"/>
            <p:cNvSpPr txBox="1"/>
            <p:nvPr/>
          </p:nvSpPr>
          <p:spPr>
            <a:xfrm>
              <a:off x="1378975" y="4893525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/>
                <a:t>No</a:t>
              </a:r>
              <a:endParaRPr kumimoji="1" lang="ja-JP" altLang="en-US" sz="2000" dirty="0"/>
            </a:p>
          </p:txBody>
        </p:sp>
        <p:cxnSp>
          <p:nvCxnSpPr>
            <p:cNvPr id="44" name="直線矢印コネクタ 50"/>
            <p:cNvCxnSpPr>
              <a:cxnSpLocks/>
              <a:endCxn id="15" idx="0"/>
            </p:cNvCxnSpPr>
            <p:nvPr/>
          </p:nvCxnSpPr>
          <p:spPr>
            <a:xfrm>
              <a:off x="1619958" y="4071700"/>
              <a:ext cx="610643" cy="3431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51"/>
            <p:cNvCxnSpPr>
              <a:cxnSpLocks/>
              <a:endCxn id="15" idx="0"/>
            </p:cNvCxnSpPr>
            <p:nvPr/>
          </p:nvCxnSpPr>
          <p:spPr>
            <a:xfrm flipH="1">
              <a:off x="2230601" y="4062751"/>
              <a:ext cx="669114" cy="3521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52"/>
            <p:cNvCxnSpPr>
              <a:cxnSpLocks/>
              <a:stCxn id="15" idx="2"/>
            </p:cNvCxnSpPr>
            <p:nvPr/>
          </p:nvCxnSpPr>
          <p:spPr>
            <a:xfrm flipH="1">
              <a:off x="1627323" y="5004420"/>
              <a:ext cx="603278" cy="321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53"/>
            <p:cNvCxnSpPr>
              <a:cxnSpLocks/>
              <a:stCxn id="15" idx="2"/>
            </p:cNvCxnSpPr>
            <p:nvPr/>
          </p:nvCxnSpPr>
          <p:spPr>
            <a:xfrm>
              <a:off x="2230601" y="5004420"/>
              <a:ext cx="692386" cy="356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4"/>
            <p:cNvCxnSpPr>
              <a:cxnSpLocks/>
              <a:endCxn id="60" idx="0"/>
            </p:cNvCxnSpPr>
            <p:nvPr/>
          </p:nvCxnSpPr>
          <p:spPr>
            <a:xfrm flipH="1">
              <a:off x="2204793" y="5360888"/>
              <a:ext cx="718198" cy="5670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62"/>
            <p:cNvCxnSpPr>
              <a:cxnSpLocks/>
              <a:endCxn id="61" idx="0"/>
            </p:cNvCxnSpPr>
            <p:nvPr/>
          </p:nvCxnSpPr>
          <p:spPr>
            <a:xfrm>
              <a:off x="2922988" y="5360889"/>
              <a:ext cx="750031" cy="5670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63"/>
            <p:cNvSpPr txBox="1"/>
            <p:nvPr/>
          </p:nvSpPr>
          <p:spPr>
            <a:xfrm>
              <a:off x="2283340" y="530162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/>
                <a:t>p</a:t>
              </a:r>
              <a:endParaRPr kumimoji="1" lang="ja-JP" altLang="en-US" sz="2000" dirty="0"/>
            </a:p>
          </p:txBody>
        </p:sp>
        <p:sp>
          <p:nvSpPr>
            <p:cNvPr id="59" name="テキスト ボックス 64"/>
            <p:cNvSpPr txBox="1"/>
            <p:nvPr/>
          </p:nvSpPr>
          <p:spPr>
            <a:xfrm>
              <a:off x="3199978" y="5280818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1-p</a:t>
              </a:r>
              <a:endParaRPr kumimoji="1" lang="ja-JP" altLang="en-US" sz="2000" i="1" dirty="0"/>
            </a:p>
          </p:txBody>
        </p:sp>
        <p:sp>
          <p:nvSpPr>
            <p:cNvPr id="60" name="テキスト ボックス 65"/>
            <p:cNvSpPr txBox="1"/>
            <p:nvPr/>
          </p:nvSpPr>
          <p:spPr>
            <a:xfrm>
              <a:off x="1611521" y="5927973"/>
              <a:ext cx="1186543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c(</a:t>
              </a:r>
              <a:r>
                <a:rPr lang="en-US" altLang="ja-JP" sz="2000" dirty="0" err="1"/>
                <a:t>i,j</a:t>
              </a:r>
              <a:r>
                <a:rPr lang="en-US" altLang="ja-JP" sz="2000" dirty="0"/>
                <a:t>) =</a:t>
              </a:r>
              <a:r>
                <a:rPr lang="ja-JP" altLang="en-US" sz="2000" dirty="0"/>
                <a:t> </a:t>
              </a:r>
              <a:r>
                <a:rPr lang="en-US" altLang="ja-JP" sz="2000" dirty="0"/>
                <a:t>-1</a:t>
              </a:r>
              <a:endParaRPr kumimoji="1" lang="ja-JP" altLang="en-US" sz="2000" dirty="0"/>
            </a:p>
          </p:txBody>
        </p:sp>
        <p:sp>
          <p:nvSpPr>
            <p:cNvPr id="61" name="テキスト ボックス 67"/>
            <p:cNvSpPr txBox="1"/>
            <p:nvPr/>
          </p:nvSpPr>
          <p:spPr>
            <a:xfrm>
              <a:off x="3122227" y="5927973"/>
              <a:ext cx="1101584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c(</a:t>
              </a:r>
              <a:r>
                <a:rPr lang="en-US" altLang="ja-JP" sz="2000" dirty="0" err="1"/>
                <a:t>i,j</a:t>
              </a:r>
              <a:r>
                <a:rPr lang="en-US" altLang="ja-JP" sz="2000" dirty="0"/>
                <a:t>) =</a:t>
              </a:r>
              <a:r>
                <a:rPr lang="ja-JP" altLang="en-US" sz="2000" dirty="0"/>
                <a:t> </a:t>
              </a:r>
              <a:r>
                <a:rPr lang="en-US" altLang="ja-JP" sz="2000" dirty="0"/>
                <a:t>0</a:t>
              </a:r>
              <a:endParaRPr kumimoji="1" lang="ja-JP" altLang="en-US" sz="2000" dirty="0"/>
            </a:p>
          </p:txBody>
        </p:sp>
        <p:cxnSp>
          <p:nvCxnSpPr>
            <p:cNvPr id="62" name="直線コネクタ 68"/>
            <p:cNvCxnSpPr/>
            <p:nvPr/>
          </p:nvCxnSpPr>
          <p:spPr>
            <a:xfrm flipV="1">
              <a:off x="986171" y="5766280"/>
              <a:ext cx="0" cy="81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70"/>
            <p:cNvCxnSpPr/>
            <p:nvPr/>
          </p:nvCxnSpPr>
          <p:spPr>
            <a:xfrm flipV="1">
              <a:off x="2204792" y="6335247"/>
              <a:ext cx="0" cy="2498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72"/>
            <p:cNvCxnSpPr/>
            <p:nvPr/>
          </p:nvCxnSpPr>
          <p:spPr>
            <a:xfrm flipV="1">
              <a:off x="3690773" y="6335247"/>
              <a:ext cx="0" cy="2498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3"/>
            <p:cNvCxnSpPr/>
            <p:nvPr/>
          </p:nvCxnSpPr>
          <p:spPr>
            <a:xfrm>
              <a:off x="997364" y="6585053"/>
              <a:ext cx="33700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テキスト ボックス 75"/>
          <p:cNvSpPr txBox="1"/>
          <p:nvPr/>
        </p:nvSpPr>
        <p:spPr>
          <a:xfrm>
            <a:off x="4939431" y="1316745"/>
            <a:ext cx="4055919" cy="19389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u="sng" dirty="0"/>
              <a:t>セルの種類</a:t>
            </a:r>
            <a:endParaRPr kumimoji="1" lang="en-US" altLang="ja-JP" sz="2000" b="1" u="sng" dirty="0"/>
          </a:p>
          <a:p>
            <a:pPr>
              <a:lnSpc>
                <a:spcPct val="150000"/>
              </a:lnSpc>
            </a:pPr>
            <a:r>
              <a:rPr kumimoji="1" lang="en-US" altLang="ja-JP" sz="2000" dirty="0"/>
              <a:t>c(</a:t>
            </a:r>
            <a:r>
              <a:rPr kumimoji="1" lang="en-US" altLang="ja-JP" sz="2000" dirty="0" err="1"/>
              <a:t>i,j</a:t>
            </a:r>
            <a:r>
              <a:rPr kumimoji="1" lang="en-US" altLang="ja-JP" sz="2000" dirty="0"/>
              <a:t>) = -1 : </a:t>
            </a:r>
            <a:r>
              <a:rPr kumimoji="1" lang="ja-JP" altLang="en-US" sz="2000" dirty="0"/>
              <a:t>休止状態の細胞</a:t>
            </a:r>
            <a:endParaRPr kumimoji="1" lang="en-US" altLang="ja-JP" sz="2000" dirty="0"/>
          </a:p>
          <a:p>
            <a:pPr>
              <a:lnSpc>
                <a:spcPct val="150000"/>
              </a:lnSpc>
            </a:pPr>
            <a:r>
              <a:rPr kumimoji="1" lang="en-US" altLang="ja-JP" sz="2000" dirty="0"/>
              <a:t>c(</a:t>
            </a:r>
            <a:r>
              <a:rPr kumimoji="1" lang="en-US" altLang="ja-JP" sz="2000" dirty="0" err="1"/>
              <a:t>i,j</a:t>
            </a:r>
            <a:r>
              <a:rPr kumimoji="1" lang="en-US" altLang="ja-JP" sz="2000" dirty="0"/>
              <a:t>) = 0 : </a:t>
            </a:r>
            <a:r>
              <a:rPr kumimoji="1" lang="ja-JP" altLang="en-US" sz="2000" dirty="0"/>
              <a:t>分裂可能な細胞</a:t>
            </a:r>
            <a:endParaRPr kumimoji="1"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000" dirty="0"/>
              <a:t>c(</a:t>
            </a:r>
            <a:r>
              <a:rPr lang="en-US" altLang="ja-JP" sz="2000" dirty="0" err="1"/>
              <a:t>i,j</a:t>
            </a:r>
            <a:r>
              <a:rPr lang="en-US" altLang="ja-JP" sz="2000" dirty="0"/>
              <a:t>) = 1~21 : </a:t>
            </a:r>
            <a:r>
              <a:rPr lang="ja-JP" altLang="en-US" sz="2000" dirty="0"/>
              <a:t>分裂準備状態の細胞</a:t>
            </a:r>
            <a:endParaRPr lang="en-US" altLang="ja-JP" sz="2000" dirty="0"/>
          </a:p>
        </p:txBody>
      </p:sp>
      <p:sp>
        <p:nvSpPr>
          <p:cNvPr id="42" name="タイトル 1">
            <a:extLst>
              <a:ext uri="{FF2B5EF4-FFF2-40B4-BE49-F238E27FC236}">
                <a16:creationId xmlns:a16="http://schemas.microsoft.com/office/drawing/2014/main" id="{A806B5BD-3D8D-4A41-9CC7-8ABC2BD8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共通ルール</a:t>
            </a:r>
          </a:p>
        </p:txBody>
      </p:sp>
      <p:pic>
        <p:nvPicPr>
          <p:cNvPr id="43" name="Picture 2" descr="https://bsd.neuroinf.jp/w/images/thumb/d/d6/%E5%9B%B31%EF%BC%9Acell_cycle.png/300px-%E5%9B%B31%EF%BC%9Acell_cycle.png">
            <a:extLst>
              <a:ext uri="{FF2B5EF4-FFF2-40B4-BE49-F238E27FC236}">
                <a16:creationId xmlns:a16="http://schemas.microsoft.com/office/drawing/2014/main" id="{9BEDEC86-86D0-4F3E-AF70-EE5DA42E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88" y="3588539"/>
            <a:ext cx="3223503" cy="264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3">
            <a:extLst>
              <a:ext uri="{FF2B5EF4-FFF2-40B4-BE49-F238E27FC236}">
                <a16:creationId xmlns:a16="http://schemas.microsoft.com/office/drawing/2014/main" id="{94D746E9-F87C-42A4-B1D2-C3A50290FFBC}"/>
              </a:ext>
            </a:extLst>
          </p:cNvPr>
          <p:cNvSpPr/>
          <p:nvPr/>
        </p:nvSpPr>
        <p:spPr>
          <a:xfrm>
            <a:off x="5602136" y="6234980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https://bsd.neuroinf.jp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1712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30">
            <a:extLst>
              <a:ext uri="{FF2B5EF4-FFF2-40B4-BE49-F238E27FC236}">
                <a16:creationId xmlns:a16="http://schemas.microsoft.com/office/drawing/2014/main" id="{679179C4-6C25-463C-8AD0-C7B7814E2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2" t="8203" r="14413" b="677"/>
          <a:stretch/>
        </p:blipFill>
        <p:spPr>
          <a:xfrm>
            <a:off x="839971" y="1913700"/>
            <a:ext cx="3551275" cy="3407664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72716" y="11222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初期状態</a:t>
            </a:r>
          </a:p>
        </p:txBody>
      </p: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1095159" y="1806546"/>
            <a:ext cx="3083442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2209018" y="144299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2 mm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矢印コネクタ 16"/>
          <p:cNvCxnSpPr>
            <a:cxnSpLocks/>
          </p:cNvCxnSpPr>
          <p:nvPr/>
        </p:nvCxnSpPr>
        <p:spPr>
          <a:xfrm>
            <a:off x="4552776" y="2086892"/>
            <a:ext cx="0" cy="3101795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 rot="5400000">
            <a:off x="4428375" y="338435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2 mm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D2C67C3B-F0E9-46EC-9337-47D2A2E6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創傷部治癒</a:t>
            </a:r>
          </a:p>
        </p:txBody>
      </p:sp>
      <p:grpSp>
        <p:nvGrpSpPr>
          <p:cNvPr id="22" name="グループ化 2">
            <a:extLst>
              <a:ext uri="{FF2B5EF4-FFF2-40B4-BE49-F238E27FC236}">
                <a16:creationId xmlns:a16="http://schemas.microsoft.com/office/drawing/2014/main" id="{15079133-4D33-4176-852B-1B8AC9FC9CB9}"/>
              </a:ext>
            </a:extLst>
          </p:cNvPr>
          <p:cNvGrpSpPr/>
          <p:nvPr/>
        </p:nvGrpSpPr>
        <p:grpSpPr>
          <a:xfrm>
            <a:off x="5165363" y="3426087"/>
            <a:ext cx="3518691" cy="1413937"/>
            <a:chOff x="1200146" y="5262218"/>
            <a:chExt cx="3518691" cy="1413937"/>
          </a:xfrm>
        </p:grpSpPr>
        <p:sp>
          <p:nvSpPr>
            <p:cNvPr id="4" name="正方形/長方形 7"/>
            <p:cNvSpPr/>
            <p:nvPr/>
          </p:nvSpPr>
          <p:spPr>
            <a:xfrm>
              <a:off x="1200146" y="5387425"/>
              <a:ext cx="180474" cy="180474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9"/>
            <p:cNvSpPr txBox="1"/>
            <p:nvPr/>
          </p:nvSpPr>
          <p:spPr>
            <a:xfrm>
              <a:off x="1430757" y="5262218"/>
              <a:ext cx="17892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200" dirty="0"/>
                <a:t>中皮細胞あり</a:t>
              </a:r>
            </a:p>
          </p:txBody>
        </p:sp>
        <p:sp>
          <p:nvSpPr>
            <p:cNvPr id="6" name="正方形/長方形 11"/>
            <p:cNvSpPr/>
            <p:nvPr/>
          </p:nvSpPr>
          <p:spPr>
            <a:xfrm>
              <a:off x="1200146" y="6370475"/>
              <a:ext cx="180474" cy="180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テキスト ボックス 12"/>
            <p:cNvSpPr txBox="1"/>
            <p:nvPr/>
          </p:nvSpPr>
          <p:spPr>
            <a:xfrm>
              <a:off x="1430757" y="6245268"/>
              <a:ext cx="23487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200" dirty="0"/>
                <a:t>細胞なし（創傷部）</a:t>
              </a:r>
            </a:p>
          </p:txBody>
        </p:sp>
        <p:sp>
          <p:nvSpPr>
            <p:cNvPr id="24" name="正方形/長方形 13">
              <a:extLst>
                <a:ext uri="{FF2B5EF4-FFF2-40B4-BE49-F238E27FC236}">
                  <a16:creationId xmlns:a16="http://schemas.microsoft.com/office/drawing/2014/main" id="{F0A08E36-2D88-447A-9E35-A27D697E0318}"/>
                </a:ext>
              </a:extLst>
            </p:cNvPr>
            <p:cNvSpPr/>
            <p:nvPr/>
          </p:nvSpPr>
          <p:spPr>
            <a:xfrm>
              <a:off x="1200146" y="5877626"/>
              <a:ext cx="180474" cy="18047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19">
              <a:extLst>
                <a:ext uri="{FF2B5EF4-FFF2-40B4-BE49-F238E27FC236}">
                  <a16:creationId xmlns:a16="http://schemas.microsoft.com/office/drawing/2014/main" id="{BE5B36BF-25DE-49FE-98C6-CF2DBD9F4A1E}"/>
                </a:ext>
              </a:extLst>
            </p:cNvPr>
            <p:cNvSpPr txBox="1"/>
            <p:nvPr/>
          </p:nvSpPr>
          <p:spPr>
            <a:xfrm>
              <a:off x="1430757" y="5752419"/>
              <a:ext cx="32880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200" dirty="0"/>
                <a:t>分裂由来の中皮細胞あり</a:t>
              </a:r>
            </a:p>
          </p:txBody>
        </p:sp>
      </p:grpSp>
      <p:pic>
        <p:nvPicPr>
          <p:cNvPr id="10" name="図 9" descr="室内 が含まれている画像&#10;&#10;高い精度で生成された説明">
            <a:extLst>
              <a:ext uri="{FF2B5EF4-FFF2-40B4-BE49-F238E27FC236}">
                <a16:creationId xmlns:a16="http://schemas.microsoft.com/office/drawing/2014/main" id="{B24CB99D-F2B7-4C7D-AD44-C056E4B8F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5"/>
          <a:stretch/>
        </p:blipFill>
        <p:spPr>
          <a:xfrm>
            <a:off x="7109366" y="1067599"/>
            <a:ext cx="1601248" cy="1444879"/>
          </a:xfrm>
          <a:prstGeom prst="rect">
            <a:avLst/>
          </a:prstGeom>
        </p:spPr>
      </p:pic>
      <p:sp>
        <p:nvSpPr>
          <p:cNvPr id="20" name="正方形/長方形 17">
            <a:extLst>
              <a:ext uri="{FF2B5EF4-FFF2-40B4-BE49-F238E27FC236}">
                <a16:creationId xmlns:a16="http://schemas.microsoft.com/office/drawing/2014/main" id="{0C9256EB-AAB5-4048-AAD1-06DDED0A3B68}"/>
              </a:ext>
            </a:extLst>
          </p:cNvPr>
          <p:cNvSpPr/>
          <p:nvPr/>
        </p:nvSpPr>
        <p:spPr>
          <a:xfrm>
            <a:off x="6707577" y="2599349"/>
            <a:ext cx="2604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 err="1"/>
              <a:t>G.S.Dizerega</a:t>
            </a:r>
            <a:r>
              <a:rPr lang="en-US" altLang="ja-JP" sz="900" dirty="0"/>
              <a:t> and J.D. Campeau: </a:t>
            </a:r>
          </a:p>
          <a:p>
            <a:r>
              <a:rPr lang="en-US" altLang="ja-JP" sz="900" i="1" dirty="0"/>
              <a:t>Human</a:t>
            </a:r>
            <a:r>
              <a:rPr lang="ja-JP" altLang="en-US" sz="900" i="1" dirty="0"/>
              <a:t> </a:t>
            </a:r>
            <a:r>
              <a:rPr lang="en-US" altLang="ja-JP" sz="900" i="1" dirty="0"/>
              <a:t>Reproduction Update</a:t>
            </a:r>
            <a:r>
              <a:rPr lang="en-US" altLang="ja-JP" sz="900" dirty="0"/>
              <a:t> 2001(7)547-555</a:t>
            </a:r>
            <a:endParaRPr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29095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30">
            <a:extLst>
              <a:ext uri="{FF2B5EF4-FFF2-40B4-BE49-F238E27FC236}">
                <a16:creationId xmlns:a16="http://schemas.microsoft.com/office/drawing/2014/main" id="{679179C4-6C25-463C-8AD0-C7B7814E2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2" t="8203" r="14413" b="677"/>
          <a:stretch/>
        </p:blipFill>
        <p:spPr>
          <a:xfrm>
            <a:off x="839971" y="1913700"/>
            <a:ext cx="3551275" cy="3407664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D2C67C3B-F0E9-46EC-9337-47D2A2E6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創傷部治癒</a:t>
            </a:r>
          </a:p>
        </p:txBody>
      </p:sp>
      <p:sp>
        <p:nvSpPr>
          <p:cNvPr id="81" name="矢印: 左 80">
            <a:extLst>
              <a:ext uri="{FF2B5EF4-FFF2-40B4-BE49-F238E27FC236}">
                <a16:creationId xmlns:a16="http://schemas.microsoft.com/office/drawing/2014/main" id="{CC62190F-55EE-48D8-9BD4-F20328F69443}"/>
              </a:ext>
            </a:extLst>
          </p:cNvPr>
          <p:cNvSpPr/>
          <p:nvPr/>
        </p:nvSpPr>
        <p:spPr>
          <a:xfrm rot="16200000">
            <a:off x="2411792" y="1675651"/>
            <a:ext cx="360000" cy="360000"/>
          </a:xfrm>
          <a:prstGeom prst="lef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矢印: 左 81">
            <a:extLst>
              <a:ext uri="{FF2B5EF4-FFF2-40B4-BE49-F238E27FC236}">
                <a16:creationId xmlns:a16="http://schemas.microsoft.com/office/drawing/2014/main" id="{E6A29920-A637-4CAF-9ECB-4F067EA4715A}"/>
              </a:ext>
            </a:extLst>
          </p:cNvPr>
          <p:cNvSpPr/>
          <p:nvPr/>
        </p:nvSpPr>
        <p:spPr>
          <a:xfrm rot="10800000">
            <a:off x="635048" y="3458253"/>
            <a:ext cx="360000" cy="360000"/>
          </a:xfrm>
          <a:prstGeom prst="lef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矢印: 左 82">
            <a:extLst>
              <a:ext uri="{FF2B5EF4-FFF2-40B4-BE49-F238E27FC236}">
                <a16:creationId xmlns:a16="http://schemas.microsoft.com/office/drawing/2014/main" id="{9F46D728-F00F-41C6-9105-290EC1519022}"/>
              </a:ext>
            </a:extLst>
          </p:cNvPr>
          <p:cNvSpPr/>
          <p:nvPr/>
        </p:nvSpPr>
        <p:spPr>
          <a:xfrm>
            <a:off x="4231900" y="3458253"/>
            <a:ext cx="360000" cy="360000"/>
          </a:xfrm>
          <a:prstGeom prst="lef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矢印: 左 83">
            <a:extLst>
              <a:ext uri="{FF2B5EF4-FFF2-40B4-BE49-F238E27FC236}">
                <a16:creationId xmlns:a16="http://schemas.microsoft.com/office/drawing/2014/main" id="{E0E70BA7-6C19-48CB-8A57-73ADB1675087}"/>
              </a:ext>
            </a:extLst>
          </p:cNvPr>
          <p:cNvSpPr/>
          <p:nvPr/>
        </p:nvSpPr>
        <p:spPr>
          <a:xfrm rot="5400000">
            <a:off x="2411792" y="5274604"/>
            <a:ext cx="360000" cy="360000"/>
          </a:xfrm>
          <a:prstGeom prst="lef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D8C03D2-34F9-417A-9475-9550C839843A}"/>
              </a:ext>
            </a:extLst>
          </p:cNvPr>
          <p:cNvGrpSpPr/>
          <p:nvPr/>
        </p:nvGrpSpPr>
        <p:grpSpPr>
          <a:xfrm>
            <a:off x="1884746" y="5767398"/>
            <a:ext cx="6121572" cy="951805"/>
            <a:chOff x="1884746" y="5767398"/>
            <a:chExt cx="6121572" cy="951805"/>
          </a:xfrm>
        </p:grpSpPr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D4B1E362-0392-4622-91BF-44112CB23AFC}"/>
                </a:ext>
              </a:extLst>
            </p:cNvPr>
            <p:cNvGrpSpPr/>
            <p:nvPr/>
          </p:nvGrpSpPr>
          <p:grpSpPr>
            <a:xfrm>
              <a:off x="2024049" y="5805002"/>
              <a:ext cx="5982269" cy="878248"/>
              <a:chOff x="1686159" y="5589371"/>
              <a:chExt cx="5054883" cy="878248"/>
            </a:xfrm>
          </p:grpSpPr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53EE692D-A8EB-4CB3-B476-11FE6B0251A0}"/>
                  </a:ext>
                </a:extLst>
              </p:cNvPr>
              <p:cNvSpPr txBox="1"/>
              <p:nvPr/>
            </p:nvSpPr>
            <p:spPr>
              <a:xfrm>
                <a:off x="1686159" y="5589371"/>
                <a:ext cx="5054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/>
                  <a:t>創傷部の周辺には無数の細胞が存在</a:t>
                </a:r>
              </a:p>
            </p:txBody>
          </p:sp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7774327-3FB3-4B0C-818D-E0A26391E73E}"/>
                  </a:ext>
                </a:extLst>
              </p:cNvPr>
              <p:cNvSpPr txBox="1"/>
              <p:nvPr/>
            </p:nvSpPr>
            <p:spPr>
              <a:xfrm>
                <a:off x="2145982" y="6005954"/>
                <a:ext cx="43772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/>
                  <a:t>境界には常に細胞が供給される</a:t>
                </a:r>
              </a:p>
            </p:txBody>
          </p:sp>
          <p:sp>
            <p:nvSpPr>
              <p:cNvPr id="89" name="矢印: 左 88">
                <a:extLst>
                  <a:ext uri="{FF2B5EF4-FFF2-40B4-BE49-F238E27FC236}">
                    <a16:creationId xmlns:a16="http://schemas.microsoft.com/office/drawing/2014/main" id="{B289F858-D8EF-4B98-AE6A-473B46DD6EF0}"/>
                  </a:ext>
                </a:extLst>
              </p:cNvPr>
              <p:cNvSpPr/>
              <p:nvPr/>
            </p:nvSpPr>
            <p:spPr>
              <a:xfrm rot="10800000">
                <a:off x="1785982" y="6051863"/>
                <a:ext cx="360000" cy="360000"/>
              </a:xfrm>
              <a:prstGeom prst="lef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/>
              </a:p>
            </p:txBody>
          </p:sp>
        </p:grpSp>
        <p:sp>
          <p:nvSpPr>
            <p:cNvPr id="28" name="角丸四角形 8">
              <a:extLst>
                <a:ext uri="{FF2B5EF4-FFF2-40B4-BE49-F238E27FC236}">
                  <a16:creationId xmlns:a16="http://schemas.microsoft.com/office/drawing/2014/main" id="{F561E3C9-042B-497A-92BC-0C411C389C9C}"/>
                </a:ext>
              </a:extLst>
            </p:cNvPr>
            <p:cNvSpPr/>
            <p:nvPr/>
          </p:nvSpPr>
          <p:spPr>
            <a:xfrm>
              <a:off x="1884746" y="5767398"/>
              <a:ext cx="5450088" cy="951805"/>
            </a:xfrm>
            <a:prstGeom prst="round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672716" y="11222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/>
              <a:t>境界条件</a:t>
            </a:r>
            <a:endParaRPr kumimoji="1" lang="ja-JP" altLang="en-US" sz="2800" b="1" dirty="0"/>
          </a:p>
        </p:txBody>
      </p:sp>
      <p:grpSp>
        <p:nvGrpSpPr>
          <p:cNvPr id="29" name="グループ化 2">
            <a:extLst>
              <a:ext uri="{FF2B5EF4-FFF2-40B4-BE49-F238E27FC236}">
                <a16:creationId xmlns:a16="http://schemas.microsoft.com/office/drawing/2014/main" id="{E6D14743-5846-4335-90D3-976A7FB96DBD}"/>
              </a:ext>
            </a:extLst>
          </p:cNvPr>
          <p:cNvGrpSpPr/>
          <p:nvPr/>
        </p:nvGrpSpPr>
        <p:grpSpPr>
          <a:xfrm>
            <a:off x="5165363" y="3426087"/>
            <a:ext cx="3518691" cy="1413937"/>
            <a:chOff x="1200146" y="5262218"/>
            <a:chExt cx="3518691" cy="1413937"/>
          </a:xfrm>
        </p:grpSpPr>
        <p:sp>
          <p:nvSpPr>
            <p:cNvPr id="30" name="正方形/長方形 7">
              <a:extLst>
                <a:ext uri="{FF2B5EF4-FFF2-40B4-BE49-F238E27FC236}">
                  <a16:creationId xmlns:a16="http://schemas.microsoft.com/office/drawing/2014/main" id="{81BEE064-10C2-4992-B1DF-722D49D51E08}"/>
                </a:ext>
              </a:extLst>
            </p:cNvPr>
            <p:cNvSpPr/>
            <p:nvPr/>
          </p:nvSpPr>
          <p:spPr>
            <a:xfrm>
              <a:off x="1200146" y="5387425"/>
              <a:ext cx="180474" cy="180474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9">
              <a:extLst>
                <a:ext uri="{FF2B5EF4-FFF2-40B4-BE49-F238E27FC236}">
                  <a16:creationId xmlns:a16="http://schemas.microsoft.com/office/drawing/2014/main" id="{58F07B29-9ACF-443B-9E7A-E13D025C7C51}"/>
                </a:ext>
              </a:extLst>
            </p:cNvPr>
            <p:cNvSpPr txBox="1"/>
            <p:nvPr/>
          </p:nvSpPr>
          <p:spPr>
            <a:xfrm>
              <a:off x="1430757" y="5262218"/>
              <a:ext cx="17892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200" dirty="0"/>
                <a:t>中皮細胞あり</a:t>
              </a:r>
            </a:p>
          </p:txBody>
        </p:sp>
        <p:sp>
          <p:nvSpPr>
            <p:cNvPr id="32" name="正方形/長方形 11">
              <a:extLst>
                <a:ext uri="{FF2B5EF4-FFF2-40B4-BE49-F238E27FC236}">
                  <a16:creationId xmlns:a16="http://schemas.microsoft.com/office/drawing/2014/main" id="{0E0AC01D-9FF1-4251-9AAD-59E0CA04A9EA}"/>
                </a:ext>
              </a:extLst>
            </p:cNvPr>
            <p:cNvSpPr/>
            <p:nvPr/>
          </p:nvSpPr>
          <p:spPr>
            <a:xfrm>
              <a:off x="1200146" y="6370475"/>
              <a:ext cx="180474" cy="180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テキスト ボックス 12">
              <a:extLst>
                <a:ext uri="{FF2B5EF4-FFF2-40B4-BE49-F238E27FC236}">
                  <a16:creationId xmlns:a16="http://schemas.microsoft.com/office/drawing/2014/main" id="{F5FF105A-372A-4956-9E94-1F645BE632B5}"/>
                </a:ext>
              </a:extLst>
            </p:cNvPr>
            <p:cNvSpPr txBox="1"/>
            <p:nvPr/>
          </p:nvSpPr>
          <p:spPr>
            <a:xfrm>
              <a:off x="1430757" y="6245268"/>
              <a:ext cx="23487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200" dirty="0"/>
                <a:t>細胞なし（創傷部）</a:t>
              </a:r>
            </a:p>
          </p:txBody>
        </p:sp>
        <p:sp>
          <p:nvSpPr>
            <p:cNvPr id="34" name="正方形/長方形 13">
              <a:extLst>
                <a:ext uri="{FF2B5EF4-FFF2-40B4-BE49-F238E27FC236}">
                  <a16:creationId xmlns:a16="http://schemas.microsoft.com/office/drawing/2014/main" id="{57AABFC6-B873-4592-8288-05350F46792C}"/>
                </a:ext>
              </a:extLst>
            </p:cNvPr>
            <p:cNvSpPr/>
            <p:nvPr/>
          </p:nvSpPr>
          <p:spPr>
            <a:xfrm>
              <a:off x="1200146" y="5877626"/>
              <a:ext cx="180474" cy="18047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19">
              <a:extLst>
                <a:ext uri="{FF2B5EF4-FFF2-40B4-BE49-F238E27FC236}">
                  <a16:creationId xmlns:a16="http://schemas.microsoft.com/office/drawing/2014/main" id="{9CEDD459-E601-45E7-B006-133E8B43D738}"/>
                </a:ext>
              </a:extLst>
            </p:cNvPr>
            <p:cNvSpPr txBox="1"/>
            <p:nvPr/>
          </p:nvSpPr>
          <p:spPr>
            <a:xfrm>
              <a:off x="1430757" y="5752419"/>
              <a:ext cx="32880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200" dirty="0"/>
                <a:t>分裂由来の中皮細胞あり</a:t>
              </a:r>
            </a:p>
          </p:txBody>
        </p:sp>
      </p:grpSp>
      <p:sp>
        <p:nvSpPr>
          <p:cNvPr id="36" name="正方形/長方形 17">
            <a:extLst>
              <a:ext uri="{FF2B5EF4-FFF2-40B4-BE49-F238E27FC236}">
                <a16:creationId xmlns:a16="http://schemas.microsoft.com/office/drawing/2014/main" id="{5B0A1A6F-89F9-40F6-A213-8AB6D54FC7E5}"/>
              </a:ext>
            </a:extLst>
          </p:cNvPr>
          <p:cNvSpPr/>
          <p:nvPr/>
        </p:nvSpPr>
        <p:spPr>
          <a:xfrm>
            <a:off x="6707577" y="2599349"/>
            <a:ext cx="2604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 err="1"/>
              <a:t>G.S.Dizerega</a:t>
            </a:r>
            <a:r>
              <a:rPr lang="en-US" altLang="ja-JP" sz="900" dirty="0"/>
              <a:t> and J.D. Campeau: </a:t>
            </a:r>
          </a:p>
          <a:p>
            <a:r>
              <a:rPr lang="en-US" altLang="ja-JP" sz="900" i="1" dirty="0"/>
              <a:t>Human</a:t>
            </a:r>
            <a:r>
              <a:rPr lang="ja-JP" altLang="en-US" sz="900" i="1" dirty="0"/>
              <a:t> </a:t>
            </a:r>
            <a:r>
              <a:rPr lang="en-US" altLang="ja-JP" sz="900" i="1" dirty="0"/>
              <a:t>Reproduction Update</a:t>
            </a:r>
            <a:r>
              <a:rPr lang="en-US" altLang="ja-JP" sz="900" dirty="0"/>
              <a:t> 2001(7)547-555</a:t>
            </a:r>
            <a:endParaRPr lang="ja-JP" altLang="en-US" sz="900" dirty="0"/>
          </a:p>
        </p:txBody>
      </p:sp>
      <p:pic>
        <p:nvPicPr>
          <p:cNvPr id="37" name="図 36" descr="室内 が含まれている画像&#10;&#10;高い精度で生成された説明">
            <a:extLst>
              <a:ext uri="{FF2B5EF4-FFF2-40B4-BE49-F238E27FC236}">
                <a16:creationId xmlns:a16="http://schemas.microsoft.com/office/drawing/2014/main" id="{515CBB7F-D6CB-4A86-9194-4073F7F56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5"/>
          <a:stretch/>
        </p:blipFill>
        <p:spPr>
          <a:xfrm>
            <a:off x="7109366" y="1067599"/>
            <a:ext cx="1601248" cy="14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102" name="タイトル 1">
            <a:extLst>
              <a:ext uri="{FF2B5EF4-FFF2-40B4-BE49-F238E27FC236}">
                <a16:creationId xmlns:a16="http://schemas.microsoft.com/office/drawing/2014/main" id="{D9ABFB3E-78D9-4745-B7EE-E0142F8E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創傷部治癒</a:t>
            </a:r>
            <a:endParaRPr lang="ja-JP" altLang="en-US" dirty="0"/>
          </a:p>
        </p:txBody>
      </p:sp>
      <p:grpSp>
        <p:nvGrpSpPr>
          <p:cNvPr id="8" name="グループ化 176"/>
          <p:cNvGrpSpPr/>
          <p:nvPr/>
        </p:nvGrpSpPr>
        <p:grpSpPr>
          <a:xfrm>
            <a:off x="615796" y="1327001"/>
            <a:ext cx="4506850" cy="2133667"/>
            <a:chOff x="3935859" y="1353978"/>
            <a:chExt cx="4506850" cy="2133667"/>
          </a:xfrm>
        </p:grpSpPr>
        <p:grpSp>
          <p:nvGrpSpPr>
            <p:cNvPr id="108" name="グループ化 177"/>
            <p:cNvGrpSpPr/>
            <p:nvPr/>
          </p:nvGrpSpPr>
          <p:grpSpPr>
            <a:xfrm>
              <a:off x="3935859" y="1898911"/>
              <a:ext cx="4506850" cy="1588734"/>
              <a:chOff x="2157298" y="1400422"/>
              <a:chExt cx="4506850" cy="1588734"/>
            </a:xfrm>
          </p:grpSpPr>
          <p:grpSp>
            <p:nvGrpSpPr>
              <p:cNvPr id="16" name="グループ化 179"/>
              <p:cNvGrpSpPr/>
              <p:nvPr/>
            </p:nvGrpSpPr>
            <p:grpSpPr>
              <a:xfrm>
                <a:off x="2379922" y="1400422"/>
                <a:ext cx="900048" cy="891483"/>
                <a:chOff x="1170432" y="1856232"/>
                <a:chExt cx="2578608" cy="2578608"/>
              </a:xfrm>
            </p:grpSpPr>
            <p:sp>
              <p:nvSpPr>
                <p:cNvPr id="17" name="正方形/長方形 211"/>
                <p:cNvSpPr/>
                <p:nvPr/>
              </p:nvSpPr>
              <p:spPr>
                <a:xfrm>
                  <a:off x="1170432" y="1856232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正方形/長方形 212"/>
                <p:cNvSpPr/>
                <p:nvPr/>
              </p:nvSpPr>
              <p:spPr>
                <a:xfrm>
                  <a:off x="2889504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213"/>
                <p:cNvSpPr/>
                <p:nvPr/>
              </p:nvSpPr>
              <p:spPr>
                <a:xfrm>
                  <a:off x="2029968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正方形/長方形 214"/>
                <p:cNvSpPr/>
                <p:nvPr/>
              </p:nvSpPr>
              <p:spPr>
                <a:xfrm>
                  <a:off x="1170432" y="2715768"/>
                  <a:ext cx="859536" cy="859536"/>
                </a:xfrm>
                <a:prstGeom prst="rect">
                  <a:avLst/>
                </a:prstGeom>
                <a:solidFill>
                  <a:srgbClr val="9DC3E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正方形/長方形 215"/>
                <p:cNvSpPr/>
                <p:nvPr/>
              </p:nvSpPr>
              <p:spPr>
                <a:xfrm>
                  <a:off x="2889504" y="2715768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正方形/長方形 216"/>
                <p:cNvSpPr/>
                <p:nvPr/>
              </p:nvSpPr>
              <p:spPr>
                <a:xfrm>
                  <a:off x="2029968" y="2715768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正方形/長方形 217"/>
                <p:cNvSpPr/>
                <p:nvPr/>
              </p:nvSpPr>
              <p:spPr>
                <a:xfrm>
                  <a:off x="1170432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18"/>
                <p:cNvSpPr/>
                <p:nvPr/>
              </p:nvSpPr>
              <p:spPr>
                <a:xfrm>
                  <a:off x="2889504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正方形/長方形 219"/>
                <p:cNvSpPr/>
                <p:nvPr/>
              </p:nvSpPr>
              <p:spPr>
                <a:xfrm>
                  <a:off x="2029968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180"/>
              <p:cNvGrpSpPr/>
              <p:nvPr/>
            </p:nvGrpSpPr>
            <p:grpSpPr>
              <a:xfrm>
                <a:off x="4075420" y="1400422"/>
                <a:ext cx="900048" cy="891483"/>
                <a:chOff x="1170432" y="1856232"/>
                <a:chExt cx="2578608" cy="2578608"/>
              </a:xfrm>
            </p:grpSpPr>
            <p:sp>
              <p:nvSpPr>
                <p:cNvPr id="37" name="正方形/長方形 202"/>
                <p:cNvSpPr/>
                <p:nvPr/>
              </p:nvSpPr>
              <p:spPr>
                <a:xfrm>
                  <a:off x="1170432" y="1856232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203"/>
                <p:cNvSpPr/>
                <p:nvPr/>
              </p:nvSpPr>
              <p:spPr>
                <a:xfrm>
                  <a:off x="2889504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204"/>
                <p:cNvSpPr/>
                <p:nvPr/>
              </p:nvSpPr>
              <p:spPr>
                <a:xfrm>
                  <a:off x="2029968" y="1856232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正方形/長方形 205"/>
                <p:cNvSpPr/>
                <p:nvPr/>
              </p:nvSpPr>
              <p:spPr>
                <a:xfrm>
                  <a:off x="1170432" y="2715768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正方形/長方形 206"/>
                <p:cNvSpPr/>
                <p:nvPr/>
              </p:nvSpPr>
              <p:spPr>
                <a:xfrm>
                  <a:off x="2889504" y="2715768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正方形/長方形 207"/>
                <p:cNvSpPr/>
                <p:nvPr/>
              </p:nvSpPr>
              <p:spPr>
                <a:xfrm>
                  <a:off x="1170432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正方形/長方形 208"/>
                <p:cNvSpPr/>
                <p:nvPr/>
              </p:nvSpPr>
              <p:spPr>
                <a:xfrm>
                  <a:off x="2889504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正方形/長方形 209"/>
                <p:cNvSpPr/>
                <p:nvPr/>
              </p:nvSpPr>
              <p:spPr>
                <a:xfrm>
                  <a:off x="2029968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210"/>
                <p:cNvSpPr/>
                <p:nvPr/>
              </p:nvSpPr>
              <p:spPr>
                <a:xfrm>
                  <a:off x="2029968" y="2715768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6" name="グループ化 181"/>
              <p:cNvGrpSpPr/>
              <p:nvPr/>
            </p:nvGrpSpPr>
            <p:grpSpPr>
              <a:xfrm>
                <a:off x="5764100" y="1400422"/>
                <a:ext cx="900048" cy="891483"/>
                <a:chOff x="1170432" y="1856232"/>
                <a:chExt cx="2578608" cy="2578608"/>
              </a:xfrm>
            </p:grpSpPr>
            <p:sp>
              <p:nvSpPr>
                <p:cNvPr id="67" name="正方形/長方形 193"/>
                <p:cNvSpPr/>
                <p:nvPr/>
              </p:nvSpPr>
              <p:spPr>
                <a:xfrm>
                  <a:off x="1170432" y="1856232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194"/>
                <p:cNvSpPr/>
                <p:nvPr/>
              </p:nvSpPr>
              <p:spPr>
                <a:xfrm>
                  <a:off x="2889504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正方形/長方形 195"/>
                <p:cNvSpPr/>
                <p:nvPr/>
              </p:nvSpPr>
              <p:spPr>
                <a:xfrm>
                  <a:off x="2029968" y="1856232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196"/>
                <p:cNvSpPr/>
                <p:nvPr/>
              </p:nvSpPr>
              <p:spPr>
                <a:xfrm>
                  <a:off x="1170432" y="2715768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197"/>
                <p:cNvSpPr/>
                <p:nvPr/>
              </p:nvSpPr>
              <p:spPr>
                <a:xfrm>
                  <a:off x="2889504" y="2715768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正方形/長方形 198"/>
                <p:cNvSpPr/>
                <p:nvPr/>
              </p:nvSpPr>
              <p:spPr>
                <a:xfrm>
                  <a:off x="2029968" y="2715768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正方形/長方形 199"/>
                <p:cNvSpPr/>
                <p:nvPr/>
              </p:nvSpPr>
              <p:spPr>
                <a:xfrm>
                  <a:off x="1170432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正方形/長方形 200"/>
                <p:cNvSpPr/>
                <p:nvPr/>
              </p:nvSpPr>
              <p:spPr>
                <a:xfrm>
                  <a:off x="2889504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正方形/長方形 201"/>
                <p:cNvSpPr/>
                <p:nvPr/>
              </p:nvSpPr>
              <p:spPr>
                <a:xfrm>
                  <a:off x="2029968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76" name="直線矢印コネクタ 182"/>
              <p:cNvCxnSpPr>
                <a:stCxn id="21" idx="3"/>
                <a:endCxn id="40" idx="1"/>
              </p:cNvCxnSpPr>
              <p:nvPr/>
            </p:nvCxnSpPr>
            <p:spPr>
              <a:xfrm>
                <a:off x="3279969" y="1846165"/>
                <a:ext cx="79545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矢印コネクタ 183"/>
              <p:cNvCxnSpPr>
                <a:stCxn id="41" idx="3"/>
                <a:endCxn id="70" idx="1"/>
              </p:cNvCxnSpPr>
              <p:nvPr/>
            </p:nvCxnSpPr>
            <p:spPr>
              <a:xfrm>
                <a:off x="4975467" y="1846165"/>
                <a:ext cx="78863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正方形/長方形 184"/>
              <p:cNvSpPr/>
              <p:nvPr/>
            </p:nvSpPr>
            <p:spPr>
              <a:xfrm>
                <a:off x="2679937" y="1400423"/>
                <a:ext cx="300016" cy="297161"/>
              </a:xfrm>
              <a:prstGeom prst="rect">
                <a:avLst/>
              </a:prstGeom>
              <a:pattFill prst="wdDnDiag">
                <a:fgClr>
                  <a:srgbClr val="FF0000"/>
                </a:fgClr>
                <a:bgClr>
                  <a:srgbClr val="5B9BD5"/>
                </a:bgClr>
              </a:patt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正方形/長方形 185"/>
              <p:cNvSpPr/>
              <p:nvPr/>
            </p:nvSpPr>
            <p:spPr>
              <a:xfrm>
                <a:off x="2979953" y="1697584"/>
                <a:ext cx="300016" cy="297161"/>
              </a:xfrm>
              <a:prstGeom prst="rect">
                <a:avLst/>
              </a:prstGeom>
              <a:pattFill prst="wdUpDiag">
                <a:fgClr>
                  <a:srgbClr val="FF0000"/>
                </a:fgClr>
                <a:bgClr>
                  <a:schemeClr val="bg1"/>
                </a:bgClr>
              </a:patt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186"/>
              <p:cNvSpPr/>
              <p:nvPr/>
            </p:nvSpPr>
            <p:spPr>
              <a:xfrm>
                <a:off x="2679967" y="1994745"/>
                <a:ext cx="300016" cy="297161"/>
              </a:xfrm>
              <a:prstGeom prst="rect">
                <a:avLst/>
              </a:prstGeom>
              <a:pattFill prst="wdUpDiag">
                <a:fgClr>
                  <a:srgbClr val="FF0000"/>
                </a:fgClr>
                <a:bgClr>
                  <a:schemeClr val="bg1"/>
                </a:bgClr>
              </a:patt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テキスト ボックス 187"/>
              <p:cNvSpPr txBox="1"/>
              <p:nvPr/>
            </p:nvSpPr>
            <p:spPr>
              <a:xfrm>
                <a:off x="2157298" y="2321420"/>
                <a:ext cx="13452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/>
                  <a:t>周辺セルと</a:t>
                </a:r>
                <a:endParaRPr lang="en-US" altLang="ja-JP" dirty="0"/>
              </a:p>
              <a:p>
                <a:pPr algn="ctr"/>
                <a:r>
                  <a:rPr kumimoji="1" lang="ja-JP" altLang="en-US" dirty="0"/>
                  <a:t>中心を確認</a:t>
                </a:r>
              </a:p>
            </p:txBody>
          </p:sp>
          <p:sp>
            <p:nvSpPr>
              <p:cNvPr id="95" name="正方形/長方形 188"/>
              <p:cNvSpPr/>
              <p:nvPr/>
            </p:nvSpPr>
            <p:spPr>
              <a:xfrm>
                <a:off x="4075254" y="1696567"/>
                <a:ext cx="300016" cy="297161"/>
              </a:xfrm>
              <a:prstGeom prst="rect">
                <a:avLst/>
              </a:prstGeom>
              <a:pattFill prst="wdUpDiag">
                <a:fgClr>
                  <a:srgbClr val="0000FF"/>
                </a:fgClr>
                <a:bgClr>
                  <a:schemeClr val="bg1"/>
                </a:bgClr>
              </a:pattFill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正方形/長方形 189"/>
              <p:cNvSpPr/>
              <p:nvPr/>
            </p:nvSpPr>
            <p:spPr>
              <a:xfrm>
                <a:off x="4377745" y="1996758"/>
                <a:ext cx="300016" cy="297161"/>
              </a:xfrm>
              <a:prstGeom prst="rect">
                <a:avLst/>
              </a:prstGeom>
              <a:pattFill prst="wdUpDiag">
                <a:fgClr>
                  <a:srgbClr val="0000FF"/>
                </a:fgClr>
                <a:bgClr>
                  <a:schemeClr val="bg1"/>
                </a:bgClr>
              </a:pattFill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正方形/長方形 190"/>
              <p:cNvSpPr/>
              <p:nvPr/>
            </p:nvSpPr>
            <p:spPr>
              <a:xfrm>
                <a:off x="4671400" y="1697854"/>
                <a:ext cx="300016" cy="297161"/>
              </a:xfrm>
              <a:prstGeom prst="rect">
                <a:avLst/>
              </a:prstGeom>
              <a:pattFill prst="wdUpDiag">
                <a:fgClr>
                  <a:srgbClr val="0000FF"/>
                </a:fgClr>
                <a:bgClr>
                  <a:schemeClr val="bg1"/>
                </a:bgClr>
              </a:pattFill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テキスト ボックス 191"/>
              <p:cNvSpPr txBox="1"/>
              <p:nvPr/>
            </p:nvSpPr>
            <p:spPr>
              <a:xfrm>
                <a:off x="3537357" y="2342825"/>
                <a:ext cx="20666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/>
                  <a:t>空きセルに右図の確率で分裂</a:t>
                </a:r>
                <a:endParaRPr kumimoji="1" lang="ja-JP" altLang="en-US" dirty="0"/>
              </a:p>
            </p:txBody>
          </p:sp>
          <p:sp>
            <p:nvSpPr>
              <p:cNvPr id="103" name="正方形/長方形 192"/>
              <p:cNvSpPr/>
              <p:nvPr/>
            </p:nvSpPr>
            <p:spPr>
              <a:xfrm>
                <a:off x="2387893" y="1698603"/>
                <a:ext cx="300016" cy="297161"/>
              </a:xfrm>
              <a:prstGeom prst="rect">
                <a:avLst/>
              </a:prstGeom>
              <a:pattFill prst="wdDnDiag">
                <a:fgClr>
                  <a:srgbClr val="FF0000"/>
                </a:fgClr>
                <a:bgClr>
                  <a:schemeClr val="bg1"/>
                </a:bgClr>
              </a:patt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68" name="テキスト ボックス 178"/>
            <p:cNvSpPr txBox="1"/>
            <p:nvPr/>
          </p:nvSpPr>
          <p:spPr>
            <a:xfrm>
              <a:off x="5891527" y="1353978"/>
              <a:ext cx="82495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b="1" dirty="0"/>
                <a:t>分裂</a:t>
              </a:r>
              <a:endParaRPr kumimoji="1" lang="ja-JP" altLang="en-US" sz="2400" b="1" dirty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535127" y="3926789"/>
            <a:ext cx="4560718" cy="2102277"/>
            <a:chOff x="513477" y="3580146"/>
            <a:chExt cx="4560718" cy="2102277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513477" y="3580146"/>
              <a:ext cx="4560718" cy="2102277"/>
              <a:chOff x="3881990" y="3818497"/>
              <a:chExt cx="4560718" cy="2102277"/>
            </a:xfrm>
          </p:grpSpPr>
          <p:grpSp>
            <p:nvGrpSpPr>
              <p:cNvPr id="109" name="グループ化 108"/>
              <p:cNvGrpSpPr/>
              <p:nvPr/>
            </p:nvGrpSpPr>
            <p:grpSpPr>
              <a:xfrm>
                <a:off x="3881990" y="4352876"/>
                <a:ext cx="4560718" cy="1567898"/>
                <a:chOff x="2103429" y="3683771"/>
                <a:chExt cx="4560718" cy="1567898"/>
              </a:xfrm>
            </p:grpSpPr>
            <p:grpSp>
              <p:nvGrpSpPr>
                <p:cNvPr id="26" name="グループ化 25"/>
                <p:cNvGrpSpPr/>
                <p:nvPr/>
              </p:nvGrpSpPr>
              <p:grpSpPr>
                <a:xfrm>
                  <a:off x="2381661" y="3683771"/>
                  <a:ext cx="900047" cy="891484"/>
                  <a:chOff x="1170432" y="1856232"/>
                  <a:chExt cx="2578608" cy="2578608"/>
                </a:xfrm>
              </p:grpSpPr>
              <p:sp>
                <p:nvSpPr>
                  <p:cNvPr id="27" name="正方形/長方形 26"/>
                  <p:cNvSpPr/>
                  <p:nvPr/>
                </p:nvSpPr>
                <p:spPr>
                  <a:xfrm>
                    <a:off x="1170432" y="1856232"/>
                    <a:ext cx="859536" cy="859536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8" name="正方形/長方形 27"/>
                  <p:cNvSpPr/>
                  <p:nvPr/>
                </p:nvSpPr>
                <p:spPr>
                  <a:xfrm>
                    <a:off x="2889504" y="1856232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正方形/長方形 28"/>
                  <p:cNvSpPr/>
                  <p:nvPr/>
                </p:nvSpPr>
                <p:spPr>
                  <a:xfrm>
                    <a:off x="2029968" y="1856232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正方形/長方形 29"/>
                  <p:cNvSpPr/>
                  <p:nvPr/>
                </p:nvSpPr>
                <p:spPr>
                  <a:xfrm>
                    <a:off x="1170432" y="2715768"/>
                    <a:ext cx="859536" cy="859536"/>
                  </a:xfrm>
                  <a:prstGeom prst="rect">
                    <a:avLst/>
                  </a:prstGeom>
                  <a:solidFill>
                    <a:srgbClr val="9DC3E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正方形/長方形 30"/>
                  <p:cNvSpPr/>
                  <p:nvPr/>
                </p:nvSpPr>
                <p:spPr>
                  <a:xfrm>
                    <a:off x="2889504" y="2715768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正方形/長方形 31"/>
                  <p:cNvSpPr/>
                  <p:nvPr/>
                </p:nvSpPr>
                <p:spPr>
                  <a:xfrm>
                    <a:off x="2029968" y="2715768"/>
                    <a:ext cx="859536" cy="859536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正方形/長方形 32"/>
                  <p:cNvSpPr/>
                  <p:nvPr/>
                </p:nvSpPr>
                <p:spPr>
                  <a:xfrm>
                    <a:off x="1170432" y="3575304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正方形/長方形 33"/>
                  <p:cNvSpPr/>
                  <p:nvPr/>
                </p:nvSpPr>
                <p:spPr>
                  <a:xfrm>
                    <a:off x="2889504" y="3575304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2029968" y="3575304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46" name="グループ化 45"/>
                <p:cNvGrpSpPr/>
                <p:nvPr/>
              </p:nvGrpSpPr>
              <p:grpSpPr>
                <a:xfrm>
                  <a:off x="4075420" y="3683771"/>
                  <a:ext cx="900047" cy="891484"/>
                  <a:chOff x="1170432" y="1856232"/>
                  <a:chExt cx="2578608" cy="2578608"/>
                </a:xfrm>
              </p:grpSpPr>
              <p:sp>
                <p:nvSpPr>
                  <p:cNvPr id="47" name="正方形/長方形 46"/>
                  <p:cNvSpPr/>
                  <p:nvPr/>
                </p:nvSpPr>
                <p:spPr>
                  <a:xfrm>
                    <a:off x="1170432" y="1856232"/>
                    <a:ext cx="859536" cy="859536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8" name="正方形/長方形 47"/>
                  <p:cNvSpPr/>
                  <p:nvPr/>
                </p:nvSpPr>
                <p:spPr>
                  <a:xfrm>
                    <a:off x="2889504" y="1856232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9" name="正方形/長方形 48"/>
                  <p:cNvSpPr/>
                  <p:nvPr/>
                </p:nvSpPr>
                <p:spPr>
                  <a:xfrm>
                    <a:off x="2029968" y="1856232"/>
                    <a:ext cx="859536" cy="859536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正方形/長方形 49"/>
                  <p:cNvSpPr/>
                  <p:nvPr/>
                </p:nvSpPr>
                <p:spPr>
                  <a:xfrm>
                    <a:off x="1170432" y="2715768"/>
                    <a:ext cx="859536" cy="85953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正方形/長方形 50"/>
                  <p:cNvSpPr/>
                  <p:nvPr/>
                </p:nvSpPr>
                <p:spPr>
                  <a:xfrm>
                    <a:off x="2889504" y="2715768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2" name="正方形/長方形 51"/>
                  <p:cNvSpPr/>
                  <p:nvPr/>
                </p:nvSpPr>
                <p:spPr>
                  <a:xfrm>
                    <a:off x="2029968" y="2715768"/>
                    <a:ext cx="859536" cy="859536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53" name="正方形/長方形 52"/>
                  <p:cNvSpPr/>
                  <p:nvPr/>
                </p:nvSpPr>
                <p:spPr>
                  <a:xfrm>
                    <a:off x="1170432" y="3575304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正方形/長方形 53"/>
                  <p:cNvSpPr/>
                  <p:nvPr/>
                </p:nvSpPr>
                <p:spPr>
                  <a:xfrm>
                    <a:off x="2889504" y="3575304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5" name="正方形/長方形 54"/>
                  <p:cNvSpPr/>
                  <p:nvPr/>
                </p:nvSpPr>
                <p:spPr>
                  <a:xfrm>
                    <a:off x="2029968" y="3575304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6" name="グループ化 55"/>
                <p:cNvGrpSpPr/>
                <p:nvPr/>
              </p:nvGrpSpPr>
              <p:grpSpPr>
                <a:xfrm>
                  <a:off x="5764100" y="3683771"/>
                  <a:ext cx="900047" cy="891484"/>
                  <a:chOff x="1170432" y="1856232"/>
                  <a:chExt cx="2578608" cy="2578608"/>
                </a:xfrm>
              </p:grpSpPr>
              <p:sp>
                <p:nvSpPr>
                  <p:cNvPr id="57" name="正方形/長方形 56"/>
                  <p:cNvSpPr/>
                  <p:nvPr/>
                </p:nvSpPr>
                <p:spPr>
                  <a:xfrm>
                    <a:off x="1170432" y="1856232"/>
                    <a:ext cx="859536" cy="859536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正方形/長方形 57"/>
                  <p:cNvSpPr/>
                  <p:nvPr/>
                </p:nvSpPr>
                <p:spPr>
                  <a:xfrm>
                    <a:off x="2889504" y="1856232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9" name="正方形/長方形 58"/>
                  <p:cNvSpPr/>
                  <p:nvPr/>
                </p:nvSpPr>
                <p:spPr>
                  <a:xfrm>
                    <a:off x="2029968" y="1856232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正方形/長方形 59"/>
                  <p:cNvSpPr/>
                  <p:nvPr/>
                </p:nvSpPr>
                <p:spPr>
                  <a:xfrm>
                    <a:off x="1170432" y="2715768"/>
                    <a:ext cx="859536" cy="859536"/>
                  </a:xfrm>
                  <a:prstGeom prst="rect">
                    <a:avLst/>
                  </a:prstGeom>
                  <a:solidFill>
                    <a:srgbClr val="5B9B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正方形/長方形 60"/>
                  <p:cNvSpPr/>
                  <p:nvPr/>
                </p:nvSpPr>
                <p:spPr>
                  <a:xfrm>
                    <a:off x="2889504" y="2715768"/>
                    <a:ext cx="859536" cy="85953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2" name="正方形/長方形 61"/>
                  <p:cNvSpPr/>
                  <p:nvPr/>
                </p:nvSpPr>
                <p:spPr>
                  <a:xfrm>
                    <a:off x="2029968" y="2715768"/>
                    <a:ext cx="859536" cy="85953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3" name="正方形/長方形 62"/>
                  <p:cNvSpPr/>
                  <p:nvPr/>
                </p:nvSpPr>
                <p:spPr>
                  <a:xfrm>
                    <a:off x="1170432" y="3575304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正方形/長方形 63"/>
                  <p:cNvSpPr/>
                  <p:nvPr/>
                </p:nvSpPr>
                <p:spPr>
                  <a:xfrm>
                    <a:off x="2889504" y="3575304"/>
                    <a:ext cx="859536" cy="85953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正方形/長方形 64"/>
                  <p:cNvSpPr/>
                  <p:nvPr/>
                </p:nvSpPr>
                <p:spPr>
                  <a:xfrm>
                    <a:off x="2029968" y="3575304"/>
                    <a:ext cx="859536" cy="85953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cxnSp>
              <p:nvCxnSpPr>
                <p:cNvPr id="77" name="直線矢印コネクタ 76"/>
                <p:cNvCxnSpPr>
                  <a:stCxn id="31" idx="3"/>
                  <a:endCxn id="50" idx="1"/>
                </p:cNvCxnSpPr>
                <p:nvPr/>
              </p:nvCxnSpPr>
              <p:spPr>
                <a:xfrm>
                  <a:off x="3281707" y="4129513"/>
                  <a:ext cx="793713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矢印コネクタ 78"/>
                <p:cNvCxnSpPr>
                  <a:stCxn id="51" idx="3"/>
                  <a:endCxn id="60" idx="1"/>
                </p:cNvCxnSpPr>
                <p:nvPr/>
              </p:nvCxnSpPr>
              <p:spPr>
                <a:xfrm>
                  <a:off x="4975467" y="4129513"/>
                  <a:ext cx="788633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正方形/長方形 85"/>
                <p:cNvSpPr/>
                <p:nvPr/>
              </p:nvSpPr>
              <p:spPr>
                <a:xfrm>
                  <a:off x="2681107" y="3683771"/>
                  <a:ext cx="300016" cy="297161"/>
                </a:xfrm>
                <a:prstGeom prst="rect">
                  <a:avLst/>
                </a:prstGeom>
                <a:pattFill prst="wdDnDiag">
                  <a:fgClr>
                    <a:srgbClr val="FF0000"/>
                  </a:fgClr>
                  <a:bgClr>
                    <a:srgbClr val="5B9BD5"/>
                  </a:bgClr>
                </a:patt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/>
                <p:cNvSpPr/>
                <p:nvPr/>
              </p:nvSpPr>
              <p:spPr>
                <a:xfrm>
                  <a:off x="2981123" y="3980932"/>
                  <a:ext cx="300016" cy="297161"/>
                </a:xfrm>
                <a:prstGeom prst="rect">
                  <a:avLst/>
                </a:prstGeom>
                <a:pattFill prst="wdUpDiag">
                  <a:fgClr>
                    <a:srgbClr val="FF0000"/>
                  </a:fgClr>
                  <a:bgClr>
                    <a:schemeClr val="bg1"/>
                  </a:bgClr>
                </a:patt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正方形/長方形 87"/>
                <p:cNvSpPr/>
                <p:nvPr/>
              </p:nvSpPr>
              <p:spPr>
                <a:xfrm>
                  <a:off x="2681137" y="4278093"/>
                  <a:ext cx="300016" cy="297161"/>
                </a:xfrm>
                <a:prstGeom prst="rect">
                  <a:avLst/>
                </a:prstGeom>
                <a:pattFill prst="wdUpDiag">
                  <a:fgClr>
                    <a:srgbClr val="FF0000"/>
                  </a:fgClr>
                  <a:bgClr>
                    <a:schemeClr val="bg1"/>
                  </a:bgClr>
                </a:patt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正方形/長方形 91"/>
                <p:cNvSpPr/>
                <p:nvPr/>
              </p:nvSpPr>
              <p:spPr>
                <a:xfrm>
                  <a:off x="4074307" y="3987396"/>
                  <a:ext cx="300016" cy="297161"/>
                </a:xfrm>
                <a:prstGeom prst="rect">
                  <a:avLst/>
                </a:prstGeom>
                <a:pattFill prst="wdUpDiag">
                  <a:fgClr>
                    <a:srgbClr val="0000FF"/>
                  </a:fgClr>
                  <a:bgClr>
                    <a:schemeClr val="bg1"/>
                  </a:bgClr>
                </a:pattFill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正方形/長方形 92"/>
                <p:cNvSpPr/>
                <p:nvPr/>
              </p:nvSpPr>
              <p:spPr>
                <a:xfrm>
                  <a:off x="4377630" y="4282384"/>
                  <a:ext cx="300016" cy="297161"/>
                </a:xfrm>
                <a:prstGeom prst="rect">
                  <a:avLst/>
                </a:prstGeom>
                <a:pattFill prst="wdUpDiag">
                  <a:fgClr>
                    <a:srgbClr val="0000FF"/>
                  </a:fgClr>
                  <a:bgClr>
                    <a:schemeClr val="bg1"/>
                  </a:bgClr>
                </a:pattFill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正方形/長方形 93"/>
                <p:cNvSpPr/>
                <p:nvPr/>
              </p:nvSpPr>
              <p:spPr>
                <a:xfrm>
                  <a:off x="4675099" y="3978924"/>
                  <a:ext cx="300016" cy="297161"/>
                </a:xfrm>
                <a:prstGeom prst="rect">
                  <a:avLst/>
                </a:prstGeom>
                <a:pattFill prst="wdUpDiag">
                  <a:fgClr>
                    <a:srgbClr val="0000FF"/>
                  </a:fgClr>
                  <a:bgClr>
                    <a:schemeClr val="bg1"/>
                  </a:bgClr>
                </a:pattFill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テキスト ボックス 98"/>
                <p:cNvSpPr txBox="1"/>
                <p:nvPr/>
              </p:nvSpPr>
              <p:spPr>
                <a:xfrm>
                  <a:off x="3564157" y="4605338"/>
                  <a:ext cx="20322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dirty="0"/>
                    <a:t>空きセルに右図の確率で遊走</a:t>
                  </a:r>
                  <a:endParaRPr kumimoji="1" lang="ja-JP" altLang="en-US" dirty="0"/>
                </a:p>
              </p:txBody>
            </p:sp>
            <p:sp>
              <p:nvSpPr>
                <p:cNvPr id="105" name="正方形/長方形 104"/>
                <p:cNvSpPr/>
                <p:nvPr/>
              </p:nvSpPr>
              <p:spPr>
                <a:xfrm>
                  <a:off x="2379091" y="3979942"/>
                  <a:ext cx="300016" cy="297161"/>
                </a:xfrm>
                <a:prstGeom prst="rect">
                  <a:avLst/>
                </a:prstGeom>
                <a:pattFill prst="wdDnDiag">
                  <a:fgClr>
                    <a:srgbClr val="FF0000"/>
                  </a:fgClr>
                  <a:bgClr>
                    <a:schemeClr val="bg1"/>
                  </a:bgClr>
                </a:patt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テキスト ボックス 105"/>
                <p:cNvSpPr txBox="1"/>
                <p:nvPr/>
              </p:nvSpPr>
              <p:spPr>
                <a:xfrm>
                  <a:off x="2103429" y="4605338"/>
                  <a:ext cx="14530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dirty="0"/>
                    <a:t>周辺セルと</a:t>
                  </a:r>
                  <a:endParaRPr lang="en-US" altLang="ja-JP" dirty="0"/>
                </a:p>
                <a:p>
                  <a:pPr algn="ctr"/>
                  <a:r>
                    <a:rPr kumimoji="1" lang="ja-JP" altLang="en-US" dirty="0"/>
                    <a:t>中心を確認</a:t>
                  </a:r>
                </a:p>
              </p:txBody>
            </p:sp>
          </p:grpSp>
          <p:sp>
            <p:nvSpPr>
              <p:cNvPr id="169" name="テキスト ボックス 168"/>
              <p:cNvSpPr txBox="1"/>
              <p:nvPr/>
            </p:nvSpPr>
            <p:spPr>
              <a:xfrm>
                <a:off x="5902613" y="3818497"/>
                <a:ext cx="84301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400" b="1" dirty="0"/>
                  <a:t>遊走</a:t>
                </a:r>
                <a:endParaRPr kumimoji="1" lang="ja-JP" altLang="en-US" sz="2400" b="1" dirty="0"/>
              </a:p>
            </p:txBody>
          </p:sp>
        </p:grpSp>
        <p:sp>
          <p:nvSpPr>
            <p:cNvPr id="129" name="正方形/長方形 128"/>
            <p:cNvSpPr/>
            <p:nvPr/>
          </p:nvSpPr>
          <p:spPr>
            <a:xfrm>
              <a:off x="4477635" y="4114524"/>
              <a:ext cx="300016" cy="297161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6"/>
          <p:cNvGrpSpPr/>
          <p:nvPr/>
        </p:nvGrpSpPr>
        <p:grpSpPr>
          <a:xfrm>
            <a:off x="5676391" y="1840036"/>
            <a:ext cx="3123590" cy="3448257"/>
            <a:chOff x="5742432" y="1957676"/>
            <a:chExt cx="3123590" cy="3448257"/>
          </a:xfrm>
        </p:grpSpPr>
        <p:sp>
          <p:nvSpPr>
            <p:cNvPr id="12" name="テキスト ボックス 9"/>
            <p:cNvSpPr txBox="1"/>
            <p:nvPr/>
          </p:nvSpPr>
          <p:spPr>
            <a:xfrm>
              <a:off x="5742432" y="2168079"/>
              <a:ext cx="3123590" cy="32378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grpSp>
          <p:nvGrpSpPr>
            <p:cNvPr id="6" name="グループ化 13"/>
            <p:cNvGrpSpPr/>
            <p:nvPr/>
          </p:nvGrpSpPr>
          <p:grpSpPr>
            <a:xfrm>
              <a:off x="6474487" y="2537205"/>
              <a:ext cx="1615714" cy="404275"/>
              <a:chOff x="843427" y="3786429"/>
              <a:chExt cx="1615714" cy="404275"/>
            </a:xfrm>
          </p:grpSpPr>
          <p:cxnSp>
            <p:nvCxnSpPr>
              <p:cNvPr id="143" name="直線矢印コネクタ 126">
                <a:extLst>
                  <a:ext uri="{FF2B5EF4-FFF2-40B4-BE49-F238E27FC236}">
                    <a16:creationId xmlns:a16="http://schemas.microsoft.com/office/drawing/2014/main" id="{62148298-3466-427E-A467-7797157479D3}"/>
                  </a:ext>
                </a:extLst>
              </p:cNvPr>
              <p:cNvCxnSpPr/>
              <p:nvPr/>
            </p:nvCxnSpPr>
            <p:spPr>
              <a:xfrm flipH="1">
                <a:off x="843427" y="4123508"/>
                <a:ext cx="1615714" cy="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9" name="テキスト ボックス 127">
                <a:extLst>
                  <a:ext uri="{FF2B5EF4-FFF2-40B4-BE49-F238E27FC236}">
                    <a16:creationId xmlns:a16="http://schemas.microsoft.com/office/drawing/2014/main" id="{3B451710-5E87-4124-94FF-D119480FD4DF}"/>
                  </a:ext>
                </a:extLst>
              </p:cNvPr>
              <p:cNvSpPr txBox="1"/>
              <p:nvPr/>
            </p:nvSpPr>
            <p:spPr>
              <a:xfrm>
                <a:off x="1088786" y="3786429"/>
                <a:ext cx="1274701" cy="404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 dirty="0">
                    <a:solidFill>
                      <a:srgbClr val="FF0000"/>
                    </a:solidFill>
                  </a:rPr>
                  <a:t>中心方向</a:t>
                </a:r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" name="グループ化 14"/>
            <p:cNvGrpSpPr/>
            <p:nvPr/>
          </p:nvGrpSpPr>
          <p:grpSpPr>
            <a:xfrm>
              <a:off x="6303697" y="2985370"/>
              <a:ext cx="1896558" cy="1688616"/>
              <a:chOff x="704818" y="2369655"/>
              <a:chExt cx="1896558" cy="1688616"/>
            </a:xfrm>
          </p:grpSpPr>
          <p:grpSp>
            <p:nvGrpSpPr>
              <p:cNvPr id="150" name="グループ化 84">
                <a:extLst>
                  <a:ext uri="{FF2B5EF4-FFF2-40B4-BE49-F238E27FC236}">
                    <a16:creationId xmlns:a16="http://schemas.microsoft.com/office/drawing/2014/main" id="{AB7D409F-037F-4913-A72B-A1AE963552C1}"/>
                  </a:ext>
                </a:extLst>
              </p:cNvPr>
              <p:cNvGrpSpPr/>
              <p:nvPr/>
            </p:nvGrpSpPr>
            <p:grpSpPr>
              <a:xfrm>
                <a:off x="1160068" y="2690029"/>
                <a:ext cx="1092600" cy="1091244"/>
                <a:chOff x="1170432" y="1856232"/>
                <a:chExt cx="2578608" cy="2578608"/>
              </a:xfrm>
            </p:grpSpPr>
            <p:sp>
              <p:nvSpPr>
                <p:cNvPr id="159" name="正方形/長方形 112">
                  <a:extLst>
                    <a:ext uri="{FF2B5EF4-FFF2-40B4-BE49-F238E27FC236}">
                      <a16:creationId xmlns:a16="http://schemas.microsoft.com/office/drawing/2014/main" id="{5C27CFD0-DF30-429A-9829-16CDD3189A1C}"/>
                    </a:ext>
                  </a:extLst>
                </p:cNvPr>
                <p:cNvSpPr/>
                <p:nvPr/>
              </p:nvSpPr>
              <p:spPr>
                <a:xfrm>
                  <a:off x="1170432" y="1856232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正方形/長方形 113">
                  <a:extLst>
                    <a:ext uri="{FF2B5EF4-FFF2-40B4-BE49-F238E27FC236}">
                      <a16:creationId xmlns:a16="http://schemas.microsoft.com/office/drawing/2014/main" id="{59D07A05-6DDA-4D4E-A542-E6A46EF5D7F3}"/>
                    </a:ext>
                  </a:extLst>
                </p:cNvPr>
                <p:cNvSpPr/>
                <p:nvPr/>
              </p:nvSpPr>
              <p:spPr>
                <a:xfrm>
                  <a:off x="2889504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正方形/長方形 114">
                  <a:extLst>
                    <a:ext uri="{FF2B5EF4-FFF2-40B4-BE49-F238E27FC236}">
                      <a16:creationId xmlns:a16="http://schemas.microsoft.com/office/drawing/2014/main" id="{F76BBF58-A9F5-46A1-A27B-356FBC788690}"/>
                    </a:ext>
                  </a:extLst>
                </p:cNvPr>
                <p:cNvSpPr/>
                <p:nvPr/>
              </p:nvSpPr>
              <p:spPr>
                <a:xfrm>
                  <a:off x="2029968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2" name="正方形/長方形 115">
                  <a:extLst>
                    <a:ext uri="{FF2B5EF4-FFF2-40B4-BE49-F238E27FC236}">
                      <a16:creationId xmlns:a16="http://schemas.microsoft.com/office/drawing/2014/main" id="{3C71CBA2-5BFF-453C-AC25-E03CA9BA2AD9}"/>
                    </a:ext>
                  </a:extLst>
                </p:cNvPr>
                <p:cNvSpPr/>
                <p:nvPr/>
              </p:nvSpPr>
              <p:spPr>
                <a:xfrm>
                  <a:off x="1170432" y="2715768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正方形/長方形 116">
                  <a:extLst>
                    <a:ext uri="{FF2B5EF4-FFF2-40B4-BE49-F238E27FC236}">
                      <a16:creationId xmlns:a16="http://schemas.microsoft.com/office/drawing/2014/main" id="{D0CA5000-F8BB-4524-B487-B351E0349F53}"/>
                    </a:ext>
                  </a:extLst>
                </p:cNvPr>
                <p:cNvSpPr/>
                <p:nvPr/>
              </p:nvSpPr>
              <p:spPr>
                <a:xfrm>
                  <a:off x="2889504" y="2715768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122">
                  <a:extLst>
                    <a:ext uri="{FF2B5EF4-FFF2-40B4-BE49-F238E27FC236}">
                      <a16:creationId xmlns:a16="http://schemas.microsoft.com/office/drawing/2014/main" id="{AD4CB496-73E7-4A8A-B62F-1892DBB1B43B}"/>
                    </a:ext>
                  </a:extLst>
                </p:cNvPr>
                <p:cNvSpPr/>
                <p:nvPr/>
              </p:nvSpPr>
              <p:spPr>
                <a:xfrm>
                  <a:off x="2029968" y="2715768"/>
                  <a:ext cx="859536" cy="859536"/>
                </a:xfrm>
                <a:prstGeom prst="rect">
                  <a:avLst/>
                </a:prstGeom>
                <a:solidFill>
                  <a:srgbClr val="5B9B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5" name="正方形/長方形 123">
                  <a:extLst>
                    <a:ext uri="{FF2B5EF4-FFF2-40B4-BE49-F238E27FC236}">
                      <a16:creationId xmlns:a16="http://schemas.microsoft.com/office/drawing/2014/main" id="{6EA3D46F-174B-40B2-A5C2-791ACE8553F2}"/>
                    </a:ext>
                  </a:extLst>
                </p:cNvPr>
                <p:cNvSpPr/>
                <p:nvPr/>
              </p:nvSpPr>
              <p:spPr>
                <a:xfrm>
                  <a:off x="1170432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6" name="正方形/長方形 124">
                  <a:extLst>
                    <a:ext uri="{FF2B5EF4-FFF2-40B4-BE49-F238E27FC236}">
                      <a16:creationId xmlns:a16="http://schemas.microsoft.com/office/drawing/2014/main" id="{2161C341-13B7-45A8-98E3-A00411FCA6C8}"/>
                    </a:ext>
                  </a:extLst>
                </p:cNvPr>
                <p:cNvSpPr/>
                <p:nvPr/>
              </p:nvSpPr>
              <p:spPr>
                <a:xfrm>
                  <a:off x="2889504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7" name="正方形/長方形 125">
                  <a:extLst>
                    <a:ext uri="{FF2B5EF4-FFF2-40B4-BE49-F238E27FC236}">
                      <a16:creationId xmlns:a16="http://schemas.microsoft.com/office/drawing/2014/main" id="{6EC1C146-AA4D-42A4-8392-6B91D07A9919}"/>
                    </a:ext>
                  </a:extLst>
                </p:cNvPr>
                <p:cNvSpPr/>
                <p:nvPr/>
              </p:nvSpPr>
              <p:spPr>
                <a:xfrm>
                  <a:off x="2029968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51" name="直線矢印コネクタ 88">
                <a:extLst>
                  <a:ext uri="{FF2B5EF4-FFF2-40B4-BE49-F238E27FC236}">
                    <a16:creationId xmlns:a16="http://schemas.microsoft.com/office/drawing/2014/main" id="{E62D9B1F-5F99-4ED1-AC9F-B2780D1C5BCC}"/>
                  </a:ext>
                </a:extLst>
              </p:cNvPr>
              <p:cNvCxnSpPr>
                <a:cxnSpLocks/>
                <a:stCxn id="164" idx="3"/>
              </p:cNvCxnSpPr>
              <p:nvPr/>
            </p:nvCxnSpPr>
            <p:spPr>
              <a:xfrm>
                <a:off x="1888469" y="3235650"/>
                <a:ext cx="182100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線矢印コネクタ 90">
                <a:extLst>
                  <a:ext uri="{FF2B5EF4-FFF2-40B4-BE49-F238E27FC236}">
                    <a16:creationId xmlns:a16="http://schemas.microsoft.com/office/drawing/2014/main" id="{40D0AAB0-3811-4727-8115-874A0E70ADED}"/>
                  </a:ext>
                </a:extLst>
              </p:cNvPr>
              <p:cNvCxnSpPr>
                <a:stCxn id="164" idx="0"/>
              </p:cNvCxnSpPr>
              <p:nvPr/>
            </p:nvCxnSpPr>
            <p:spPr>
              <a:xfrm flipV="1">
                <a:off x="1706368" y="2871902"/>
                <a:ext cx="1" cy="181874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線矢印コネクタ 99">
                <a:extLst>
                  <a:ext uri="{FF2B5EF4-FFF2-40B4-BE49-F238E27FC236}">
                    <a16:creationId xmlns:a16="http://schemas.microsoft.com/office/drawing/2014/main" id="{0EE8D1CE-401B-43D7-9213-3B77BAB5CB75}"/>
                  </a:ext>
                </a:extLst>
              </p:cNvPr>
              <p:cNvCxnSpPr>
                <a:cxnSpLocks/>
                <a:stCxn id="164" idx="1"/>
              </p:cNvCxnSpPr>
              <p:nvPr/>
            </p:nvCxnSpPr>
            <p:spPr>
              <a:xfrm flipH="1">
                <a:off x="1342168" y="3235650"/>
                <a:ext cx="182100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線矢印コネクタ 100">
                <a:extLst>
                  <a:ext uri="{FF2B5EF4-FFF2-40B4-BE49-F238E27FC236}">
                    <a16:creationId xmlns:a16="http://schemas.microsoft.com/office/drawing/2014/main" id="{1F01E555-BCE2-459A-B974-20A3B45A6474}"/>
                  </a:ext>
                </a:extLst>
              </p:cNvPr>
              <p:cNvCxnSpPr>
                <a:stCxn id="167" idx="0"/>
              </p:cNvCxnSpPr>
              <p:nvPr/>
            </p:nvCxnSpPr>
            <p:spPr>
              <a:xfrm>
                <a:off x="1706368" y="3417523"/>
                <a:ext cx="1" cy="181874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" name="テキスト ボックス 103">
                <a:extLst>
                  <a:ext uri="{FF2B5EF4-FFF2-40B4-BE49-F238E27FC236}">
                    <a16:creationId xmlns:a16="http://schemas.microsoft.com/office/drawing/2014/main" id="{12C359FB-36BD-4758-A0C4-F21E0C75933A}"/>
                  </a:ext>
                </a:extLst>
              </p:cNvPr>
              <p:cNvSpPr txBox="1"/>
              <p:nvPr/>
            </p:nvSpPr>
            <p:spPr>
              <a:xfrm>
                <a:off x="704818" y="3049061"/>
                <a:ext cx="546300" cy="373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テキスト ボックス 106"/>
                  <p:cNvSpPr txBox="1"/>
                  <p:nvPr/>
                </p:nvSpPr>
                <p:spPr>
                  <a:xfrm>
                    <a:off x="828403" y="3061296"/>
                    <a:ext cx="3133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" name="テキスト ボックス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03" y="3061296"/>
                    <a:ext cx="313355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7647" r="-7843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テキスト ボックス 109"/>
                  <p:cNvSpPr txBox="1"/>
                  <p:nvPr/>
                </p:nvSpPr>
                <p:spPr>
                  <a:xfrm>
                    <a:off x="1550020" y="3781272"/>
                    <a:ext cx="2861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18" name="テキスト ボックス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020" y="3781272"/>
                    <a:ext cx="28610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149" r="-851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テキスト ボックス 110"/>
                  <p:cNvSpPr txBox="1"/>
                  <p:nvPr/>
                </p:nvSpPr>
                <p:spPr>
                  <a:xfrm>
                    <a:off x="1575502" y="2369655"/>
                    <a:ext cx="2861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19" name="テキスト ボックス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5502" y="2369655"/>
                    <a:ext cx="28610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021" r="-8511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テキスト ボックス 111"/>
                  <p:cNvSpPr txBox="1"/>
                  <p:nvPr/>
                </p:nvSpPr>
                <p:spPr>
                  <a:xfrm>
                    <a:off x="2286418" y="3097149"/>
                    <a:ext cx="31495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20" name="テキスト ボックス 1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6418" y="3097149"/>
                    <a:ext cx="31495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647" r="-980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テキスト ボックス 79"/>
                <p:cNvSpPr txBox="1"/>
                <p:nvPr/>
              </p:nvSpPr>
              <p:spPr>
                <a:xfrm>
                  <a:off x="6422672" y="4798056"/>
                  <a:ext cx="18954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21" name="テキスト ボックス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672" y="4798056"/>
                  <a:ext cx="189545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51" r="-1929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テキスト ボックス 80">
              <a:extLst>
                <a:ext uri="{FF2B5EF4-FFF2-40B4-BE49-F238E27FC236}">
                  <a16:creationId xmlns:a16="http://schemas.microsoft.com/office/drawing/2014/main" id="{6AE0E8B2-7084-43FF-B421-E0D098C998C1}"/>
                </a:ext>
              </a:extLst>
            </p:cNvPr>
            <p:cNvSpPr txBox="1"/>
            <p:nvPr/>
          </p:nvSpPr>
          <p:spPr>
            <a:xfrm>
              <a:off x="6163112" y="1957676"/>
              <a:ext cx="2317787" cy="461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b="1" dirty="0"/>
                <a:t>分裂・遊走確率</a:t>
              </a:r>
              <a:endParaRPr kumimoji="1" lang="ja-JP" altLang="en-US" sz="2400" b="1" dirty="0"/>
            </a:p>
          </p:txBody>
        </p:sp>
      </p:grpSp>
      <p:pic>
        <p:nvPicPr>
          <p:cNvPr id="122" name="図 3">
            <a:extLst>
              <a:ext uri="{FF2B5EF4-FFF2-40B4-BE49-F238E27FC236}">
                <a16:creationId xmlns:a16="http://schemas.microsoft.com/office/drawing/2014/main" id="{4A1F681D-A3F5-445C-8637-18CBD1F6FE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341" r="24591" b="37756"/>
          <a:stretch/>
        </p:blipFill>
        <p:spPr>
          <a:xfrm>
            <a:off x="6466356" y="5620491"/>
            <a:ext cx="1623304" cy="4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3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8DD1E5CB-D6D8-4808-989B-8D387C09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創傷部治癒</a:t>
            </a:r>
          </a:p>
        </p:txBody>
      </p:sp>
      <p:grpSp>
        <p:nvGrpSpPr>
          <p:cNvPr id="6" name="グループ化 3">
            <a:extLst>
              <a:ext uri="{FF2B5EF4-FFF2-40B4-BE49-F238E27FC236}">
                <a16:creationId xmlns:a16="http://schemas.microsoft.com/office/drawing/2014/main" id="{CABAB6B0-61D8-49E4-9A7B-70D9E2C553C7}"/>
              </a:ext>
            </a:extLst>
          </p:cNvPr>
          <p:cNvGrpSpPr/>
          <p:nvPr/>
        </p:nvGrpSpPr>
        <p:grpSpPr>
          <a:xfrm>
            <a:off x="5787409" y="1551187"/>
            <a:ext cx="2988000" cy="2700876"/>
            <a:chOff x="6073362" y="2670352"/>
            <a:chExt cx="2988000" cy="2700876"/>
          </a:xfrm>
        </p:grpSpPr>
        <p:cxnSp>
          <p:nvCxnSpPr>
            <p:cNvPr id="7" name="直線矢印コネクタ 33">
              <a:extLst>
                <a:ext uri="{FF2B5EF4-FFF2-40B4-BE49-F238E27FC236}">
                  <a16:creationId xmlns:a16="http://schemas.microsoft.com/office/drawing/2014/main" id="{62148298-3466-427E-A467-7797157479D3}"/>
                </a:ext>
              </a:extLst>
            </p:cNvPr>
            <p:cNvCxnSpPr/>
            <p:nvPr/>
          </p:nvCxnSpPr>
          <p:spPr>
            <a:xfrm flipH="1">
              <a:off x="6723870" y="4833939"/>
              <a:ext cx="159708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グループ化 34">
              <a:extLst>
                <a:ext uri="{FF2B5EF4-FFF2-40B4-BE49-F238E27FC236}">
                  <a16:creationId xmlns:a16="http://schemas.microsoft.com/office/drawing/2014/main" id="{789AD47F-7C96-41A4-AD2E-A557C4434D64}"/>
                </a:ext>
              </a:extLst>
            </p:cNvPr>
            <p:cNvGrpSpPr/>
            <p:nvPr/>
          </p:nvGrpSpPr>
          <p:grpSpPr>
            <a:xfrm>
              <a:off x="6073362" y="2670352"/>
              <a:ext cx="2988000" cy="2700876"/>
              <a:chOff x="6073362" y="2670352"/>
              <a:chExt cx="2988000" cy="2700876"/>
            </a:xfrm>
          </p:grpSpPr>
          <p:sp>
            <p:nvSpPr>
              <p:cNvPr id="9" name="テキスト ボックス 35">
                <a:extLst>
                  <a:ext uri="{FF2B5EF4-FFF2-40B4-BE49-F238E27FC236}">
                    <a16:creationId xmlns:a16="http://schemas.microsoft.com/office/drawing/2014/main" id="{AC00623D-76D9-412A-B48E-63CF93955D35}"/>
                  </a:ext>
                </a:extLst>
              </p:cNvPr>
              <p:cNvSpPr txBox="1"/>
              <p:nvPr/>
            </p:nvSpPr>
            <p:spPr>
              <a:xfrm>
                <a:off x="6073362" y="2887228"/>
                <a:ext cx="2988000" cy="2484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kumimoji="1" lang="ja-JP" altLang="en-US" dirty="0"/>
              </a:p>
            </p:txBody>
          </p:sp>
          <p:grpSp>
            <p:nvGrpSpPr>
              <p:cNvPr id="10" name="グループ化 36">
                <a:extLst>
                  <a:ext uri="{FF2B5EF4-FFF2-40B4-BE49-F238E27FC236}">
                    <a16:creationId xmlns:a16="http://schemas.microsoft.com/office/drawing/2014/main" id="{883FE7F6-FC10-4FBD-9065-B931732760BD}"/>
                  </a:ext>
                </a:extLst>
              </p:cNvPr>
              <p:cNvGrpSpPr/>
              <p:nvPr/>
            </p:nvGrpSpPr>
            <p:grpSpPr>
              <a:xfrm>
                <a:off x="6586860" y="3111830"/>
                <a:ext cx="2015241" cy="2230208"/>
                <a:chOff x="6586860" y="3038566"/>
                <a:chExt cx="2015241" cy="2230208"/>
              </a:xfrm>
            </p:grpSpPr>
            <p:grpSp>
              <p:nvGrpSpPr>
                <p:cNvPr id="12" name="グループ化 38">
                  <a:extLst>
                    <a:ext uri="{FF2B5EF4-FFF2-40B4-BE49-F238E27FC236}">
                      <a16:creationId xmlns:a16="http://schemas.microsoft.com/office/drawing/2014/main" id="{A237B488-756C-416B-870B-AE616B6C760A}"/>
                    </a:ext>
                  </a:extLst>
                </p:cNvPr>
                <p:cNvGrpSpPr/>
                <p:nvPr/>
              </p:nvGrpSpPr>
              <p:grpSpPr>
                <a:xfrm>
                  <a:off x="6586860" y="3038566"/>
                  <a:ext cx="2015241" cy="1684052"/>
                  <a:chOff x="6588090" y="3031514"/>
                  <a:chExt cx="2015241" cy="1684052"/>
                </a:xfrm>
              </p:grpSpPr>
              <p:grpSp>
                <p:nvGrpSpPr>
                  <p:cNvPr id="14" name="グループ化 40">
                    <a:extLst>
                      <a:ext uri="{FF2B5EF4-FFF2-40B4-BE49-F238E27FC236}">
                        <a16:creationId xmlns:a16="http://schemas.microsoft.com/office/drawing/2014/main" id="{AB7D409F-037F-4913-A72B-A1AE963552C1}"/>
                      </a:ext>
                    </a:extLst>
                  </p:cNvPr>
                  <p:cNvGrpSpPr/>
                  <p:nvPr/>
                </p:nvGrpSpPr>
                <p:grpSpPr>
                  <a:xfrm>
                    <a:off x="7038090" y="3334913"/>
                    <a:ext cx="1080000" cy="1080000"/>
                    <a:chOff x="1170432" y="1856232"/>
                    <a:chExt cx="2578608" cy="2578608"/>
                  </a:xfrm>
                </p:grpSpPr>
                <p:sp>
                  <p:nvSpPr>
                    <p:cNvPr id="23" name="正方形/長方形 49">
                      <a:extLst>
                        <a:ext uri="{FF2B5EF4-FFF2-40B4-BE49-F238E27FC236}">
                          <a16:creationId xmlns:a16="http://schemas.microsoft.com/office/drawing/2014/main" id="{5C27CFD0-DF30-429A-9829-16CDD318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0432" y="1856232"/>
                      <a:ext cx="859536" cy="859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" name="正方形/長方形 50">
                      <a:extLst>
                        <a:ext uri="{FF2B5EF4-FFF2-40B4-BE49-F238E27FC236}">
                          <a16:creationId xmlns:a16="http://schemas.microsoft.com/office/drawing/2014/main" id="{59D07A05-6DDA-4D4E-A542-E6A46EF5D7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9504" y="1856232"/>
                      <a:ext cx="859536" cy="8595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" name="正方形/長方形 51">
                      <a:extLst>
                        <a:ext uri="{FF2B5EF4-FFF2-40B4-BE49-F238E27FC236}">
                          <a16:creationId xmlns:a16="http://schemas.microsoft.com/office/drawing/2014/main" id="{F76BBF58-A9F5-46A1-A27B-356FBC7886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9968" y="1856232"/>
                      <a:ext cx="859536" cy="8595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" name="正方形/長方形 52">
                      <a:extLst>
                        <a:ext uri="{FF2B5EF4-FFF2-40B4-BE49-F238E27FC236}">
                          <a16:creationId xmlns:a16="http://schemas.microsoft.com/office/drawing/2014/main" id="{3C71CBA2-5BFF-453C-AC25-E03CA9BA2A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0432" y="2715768"/>
                      <a:ext cx="859536" cy="859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" name="正方形/長方形 53">
                      <a:extLst>
                        <a:ext uri="{FF2B5EF4-FFF2-40B4-BE49-F238E27FC236}">
                          <a16:creationId xmlns:a16="http://schemas.microsoft.com/office/drawing/2014/main" id="{D0CA5000-F8BB-4524-B487-B351E0349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9504" y="2715768"/>
                      <a:ext cx="859536" cy="8595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" name="正方形/長方形 54">
                      <a:extLst>
                        <a:ext uri="{FF2B5EF4-FFF2-40B4-BE49-F238E27FC236}">
                          <a16:creationId xmlns:a16="http://schemas.microsoft.com/office/drawing/2014/main" id="{AD4CB496-73E7-4A8A-B62F-1892DBB1B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9968" y="2715768"/>
                      <a:ext cx="859536" cy="859536"/>
                    </a:xfrm>
                    <a:prstGeom prst="rect">
                      <a:avLst/>
                    </a:prstGeom>
                    <a:solidFill>
                      <a:srgbClr val="5B9BD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" name="正方形/長方形 55">
                      <a:extLst>
                        <a:ext uri="{FF2B5EF4-FFF2-40B4-BE49-F238E27FC236}">
                          <a16:creationId xmlns:a16="http://schemas.microsoft.com/office/drawing/2014/main" id="{6EA3D46F-174B-40B2-A5C2-791ACE8553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0432" y="3575304"/>
                      <a:ext cx="859536" cy="8595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" name="正方形/長方形 56">
                      <a:extLst>
                        <a:ext uri="{FF2B5EF4-FFF2-40B4-BE49-F238E27FC236}">
                          <a16:creationId xmlns:a16="http://schemas.microsoft.com/office/drawing/2014/main" id="{2161C341-13B7-45A8-98E3-A00411FCA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9504" y="3575304"/>
                      <a:ext cx="859536" cy="8595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" name="正方形/長方形 57">
                      <a:extLst>
                        <a:ext uri="{FF2B5EF4-FFF2-40B4-BE49-F238E27FC236}">
                          <a16:creationId xmlns:a16="http://schemas.microsoft.com/office/drawing/2014/main" id="{6EC1C146-AA4D-42A4-8392-6B91D07A99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9968" y="3575304"/>
                      <a:ext cx="859536" cy="8595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cxnSp>
                <p:nvCxnSpPr>
                  <p:cNvPr id="15" name="直線矢印コネクタ 41">
                    <a:extLst>
                      <a:ext uri="{FF2B5EF4-FFF2-40B4-BE49-F238E27FC236}">
                        <a16:creationId xmlns:a16="http://schemas.microsoft.com/office/drawing/2014/main" id="{E62D9B1F-5F99-4ED1-AC9F-B2780D1C5BCC}"/>
                      </a:ext>
                    </a:extLst>
                  </p:cNvPr>
                  <p:cNvCxnSpPr>
                    <a:cxnSpLocks/>
                    <a:stCxn id="28" idx="3"/>
                  </p:cNvCxnSpPr>
                  <p:nvPr/>
                </p:nvCxnSpPr>
                <p:spPr>
                  <a:xfrm>
                    <a:off x="7758090" y="3874913"/>
                    <a:ext cx="180000" cy="0"/>
                  </a:xfrm>
                  <a:prstGeom prst="straightConnector1">
                    <a:avLst/>
                  </a:prstGeom>
                  <a:ln w="28575"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線矢印コネクタ 42">
                    <a:extLst>
                      <a:ext uri="{FF2B5EF4-FFF2-40B4-BE49-F238E27FC236}">
                        <a16:creationId xmlns:a16="http://schemas.microsoft.com/office/drawing/2014/main" id="{40D0AAB0-3811-4727-8115-874A0E70ADED}"/>
                      </a:ext>
                    </a:extLst>
                  </p:cNvPr>
                  <p:cNvCxnSpPr>
                    <a:stCxn id="28" idx="0"/>
                  </p:cNvCxnSpPr>
                  <p:nvPr/>
                </p:nvCxnSpPr>
                <p:spPr>
                  <a:xfrm flipV="1">
                    <a:off x="7578090" y="3514913"/>
                    <a:ext cx="0" cy="180000"/>
                  </a:xfrm>
                  <a:prstGeom prst="straightConnector1">
                    <a:avLst/>
                  </a:prstGeom>
                  <a:ln w="28575"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線矢印コネクタ 43">
                    <a:extLst>
                      <a:ext uri="{FF2B5EF4-FFF2-40B4-BE49-F238E27FC236}">
                        <a16:creationId xmlns:a16="http://schemas.microsoft.com/office/drawing/2014/main" id="{0EE8D1CE-401B-43D7-9213-3B77BAB5CB75}"/>
                      </a:ext>
                    </a:extLst>
                  </p:cNvPr>
                  <p:cNvCxnSpPr>
                    <a:cxnSpLocks/>
                    <a:stCxn id="28" idx="1"/>
                  </p:cNvCxnSpPr>
                  <p:nvPr/>
                </p:nvCxnSpPr>
                <p:spPr>
                  <a:xfrm flipH="1">
                    <a:off x="7218090" y="3874913"/>
                    <a:ext cx="180000" cy="0"/>
                  </a:xfrm>
                  <a:prstGeom prst="straightConnector1">
                    <a:avLst/>
                  </a:prstGeom>
                  <a:ln w="28575"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線矢印コネクタ 44">
                    <a:extLst>
                      <a:ext uri="{FF2B5EF4-FFF2-40B4-BE49-F238E27FC236}">
                        <a16:creationId xmlns:a16="http://schemas.microsoft.com/office/drawing/2014/main" id="{1F01E555-BCE2-459A-B974-20A3B45A6474}"/>
                      </a:ext>
                    </a:extLst>
                  </p:cNvPr>
                  <p:cNvCxnSpPr>
                    <a:stCxn id="31" idx="0"/>
                  </p:cNvCxnSpPr>
                  <p:nvPr/>
                </p:nvCxnSpPr>
                <p:spPr>
                  <a:xfrm>
                    <a:off x="7578090" y="4054913"/>
                    <a:ext cx="0" cy="180000"/>
                  </a:xfrm>
                  <a:prstGeom prst="straightConnector1">
                    <a:avLst/>
                  </a:prstGeom>
                  <a:ln w="28575"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テキスト ボックス 45">
                    <a:extLst>
                      <a:ext uri="{FF2B5EF4-FFF2-40B4-BE49-F238E27FC236}">
                        <a16:creationId xmlns:a16="http://schemas.microsoft.com/office/drawing/2014/main" id="{E5871942-1AFC-46AC-98B8-E6932CE72234}"/>
                      </a:ext>
                    </a:extLst>
                  </p:cNvPr>
                  <p:cNvSpPr txBox="1"/>
                  <p:nvPr/>
                </p:nvSpPr>
                <p:spPr>
                  <a:xfrm>
                    <a:off x="7335690" y="3031514"/>
                    <a:ext cx="540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b="1" dirty="0"/>
                      <a:t>0.2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20" name="テキスト ボックス 46">
                    <a:extLst>
                      <a:ext uri="{FF2B5EF4-FFF2-40B4-BE49-F238E27FC236}">
                        <a16:creationId xmlns:a16="http://schemas.microsoft.com/office/drawing/2014/main" id="{528ADE0B-9AE3-45DB-AF4E-914831D23336}"/>
                      </a:ext>
                    </a:extLst>
                  </p:cNvPr>
                  <p:cNvSpPr txBox="1"/>
                  <p:nvPr/>
                </p:nvSpPr>
                <p:spPr>
                  <a:xfrm>
                    <a:off x="7335690" y="4346234"/>
                    <a:ext cx="540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b="1" dirty="0"/>
                      <a:t>0.2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21" name="テキスト ボックス 47">
                    <a:extLst>
                      <a:ext uri="{FF2B5EF4-FFF2-40B4-BE49-F238E27FC236}">
                        <a16:creationId xmlns:a16="http://schemas.microsoft.com/office/drawing/2014/main" id="{12C359FB-36BD-4758-A0C4-F21E0C75933A}"/>
                      </a:ext>
                    </a:extLst>
                  </p:cNvPr>
                  <p:cNvSpPr txBox="1"/>
                  <p:nvPr/>
                </p:nvSpPr>
                <p:spPr>
                  <a:xfrm>
                    <a:off x="6588090" y="3690247"/>
                    <a:ext cx="540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b="1" dirty="0"/>
                      <a:t>0.5</a:t>
                    </a:r>
                    <a:endParaRPr kumimoji="1" lang="ja-JP" altLang="en-US" b="1" dirty="0"/>
                  </a:p>
                </p:txBody>
              </p:sp>
              <p:sp>
                <p:nvSpPr>
                  <p:cNvPr id="22" name="テキスト ボックス 48">
                    <a:extLst>
                      <a:ext uri="{FF2B5EF4-FFF2-40B4-BE49-F238E27FC236}">
                        <a16:creationId xmlns:a16="http://schemas.microsoft.com/office/drawing/2014/main" id="{1A298F7B-725F-43A1-92E7-E6DBD5A83C1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3331" y="3690247"/>
                    <a:ext cx="540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b="1" dirty="0"/>
                      <a:t>0.1</a:t>
                    </a:r>
                    <a:endParaRPr kumimoji="1" lang="ja-JP" altLang="en-US" b="1" dirty="0"/>
                  </a:p>
                </p:txBody>
              </p:sp>
            </p:grpSp>
            <p:sp>
              <p:nvSpPr>
                <p:cNvPr id="13" name="テキスト ボックス 39">
                  <a:extLst>
                    <a:ext uri="{FF2B5EF4-FFF2-40B4-BE49-F238E27FC236}">
                      <a16:creationId xmlns:a16="http://schemas.microsoft.com/office/drawing/2014/main" id="{3B451710-5E87-4124-94FF-D119480FD4DF}"/>
                    </a:ext>
                  </a:extLst>
                </p:cNvPr>
                <p:cNvSpPr txBox="1"/>
                <p:nvPr/>
              </p:nvSpPr>
              <p:spPr>
                <a:xfrm>
                  <a:off x="6958905" y="4868664"/>
                  <a:ext cx="1260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000" dirty="0">
                      <a:solidFill>
                        <a:srgbClr val="FF0000"/>
                      </a:solidFill>
                    </a:rPr>
                    <a:t>中心方向</a:t>
                  </a:r>
                  <a:endParaRPr kumimoji="1" lang="ja-JP" altLang="en-US" sz="20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1" name="テキスト ボックス 37">
                <a:extLst>
                  <a:ext uri="{FF2B5EF4-FFF2-40B4-BE49-F238E27FC236}">
                    <a16:creationId xmlns:a16="http://schemas.microsoft.com/office/drawing/2014/main" id="{6AE0E8B2-7084-43FF-B421-E0D098C998C1}"/>
                  </a:ext>
                </a:extLst>
              </p:cNvPr>
              <p:cNvSpPr txBox="1"/>
              <p:nvPr/>
            </p:nvSpPr>
            <p:spPr>
              <a:xfrm>
                <a:off x="6415842" y="2670352"/>
                <a:ext cx="237723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400" b="1" dirty="0"/>
                  <a:t>遊走・分裂確率</a:t>
                </a:r>
                <a:endParaRPr kumimoji="1" lang="ja-JP" altLang="en-US" sz="2400" b="1" dirty="0"/>
              </a:p>
            </p:txBody>
          </p:sp>
        </p:grp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24F7759-FE2C-434F-B408-F2AB4BD7CE5C}"/>
              </a:ext>
            </a:extLst>
          </p:cNvPr>
          <p:cNvSpPr txBox="1"/>
          <p:nvPr/>
        </p:nvSpPr>
        <p:spPr>
          <a:xfrm>
            <a:off x="5812293" y="4450141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/>
              <a:t>遊走速度 </a:t>
            </a:r>
            <a:r>
              <a:rPr lang="en-US" altLang="ja-JP" sz="2400" b="1" dirty="0"/>
              <a:t>: 40</a:t>
            </a:r>
            <a:r>
              <a:rPr lang="ja-JP" altLang="en-US" sz="2400" b="1" dirty="0"/>
              <a:t> </a:t>
            </a:r>
            <a:r>
              <a:rPr lang="en-US" altLang="ja-JP" sz="2400" b="1" dirty="0" err="1"/>
              <a:t>μm</a:t>
            </a:r>
            <a:r>
              <a:rPr lang="en-US" altLang="ja-JP" sz="2400" b="1" dirty="0"/>
              <a:t>/h</a:t>
            </a:r>
            <a:endParaRPr kumimoji="1" lang="ja-JP" altLang="en-US" sz="2400" b="1" dirty="0"/>
          </a:p>
        </p:txBody>
      </p:sp>
      <p:pic>
        <p:nvPicPr>
          <p:cNvPr id="3" name="mig_50">
            <a:hlinkClick r:id="" action="ppaction://media"/>
            <a:extLst>
              <a:ext uri="{FF2B5EF4-FFF2-40B4-BE49-F238E27FC236}">
                <a16:creationId xmlns:a16="http://schemas.microsoft.com/office/drawing/2014/main" id="{4FDDFA6B-86D2-43E4-A852-F92BD0ABD8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467" r="11970"/>
          <a:stretch/>
        </p:blipFill>
        <p:spPr>
          <a:xfrm>
            <a:off x="289999" y="1052868"/>
            <a:ext cx="5440633" cy="5400000"/>
          </a:xfrm>
          <a:prstGeom prst="rect">
            <a:avLst/>
          </a:prstGeom>
        </p:spPr>
      </p:pic>
      <p:grpSp>
        <p:nvGrpSpPr>
          <p:cNvPr id="33" name="グループ化 2">
            <a:extLst>
              <a:ext uri="{FF2B5EF4-FFF2-40B4-BE49-F238E27FC236}">
                <a16:creationId xmlns:a16="http://schemas.microsoft.com/office/drawing/2014/main" id="{A7124069-CE96-4934-9CFD-F394ECF48638}"/>
              </a:ext>
            </a:extLst>
          </p:cNvPr>
          <p:cNvGrpSpPr/>
          <p:nvPr/>
        </p:nvGrpSpPr>
        <p:grpSpPr>
          <a:xfrm>
            <a:off x="5881446" y="5101630"/>
            <a:ext cx="2954434" cy="1330437"/>
            <a:chOff x="1200146" y="5298793"/>
            <a:chExt cx="2954434" cy="1330437"/>
          </a:xfrm>
        </p:grpSpPr>
        <p:sp>
          <p:nvSpPr>
            <p:cNvPr id="34" name="正方形/長方形 7">
              <a:extLst>
                <a:ext uri="{FF2B5EF4-FFF2-40B4-BE49-F238E27FC236}">
                  <a16:creationId xmlns:a16="http://schemas.microsoft.com/office/drawing/2014/main" id="{BCED4B49-ED6A-4990-8E21-156648A10E3D}"/>
                </a:ext>
              </a:extLst>
            </p:cNvPr>
            <p:cNvSpPr/>
            <p:nvPr/>
          </p:nvSpPr>
          <p:spPr>
            <a:xfrm>
              <a:off x="1200146" y="5387425"/>
              <a:ext cx="180474" cy="180474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9">
              <a:extLst>
                <a:ext uri="{FF2B5EF4-FFF2-40B4-BE49-F238E27FC236}">
                  <a16:creationId xmlns:a16="http://schemas.microsoft.com/office/drawing/2014/main" id="{A9F5412B-7A55-4D9D-928F-0DCF48441A50}"/>
                </a:ext>
              </a:extLst>
            </p:cNvPr>
            <p:cNvSpPr txBox="1"/>
            <p:nvPr/>
          </p:nvSpPr>
          <p:spPr>
            <a:xfrm>
              <a:off x="1430757" y="529879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中皮細胞あり</a:t>
              </a:r>
            </a:p>
          </p:txBody>
        </p:sp>
        <p:sp>
          <p:nvSpPr>
            <p:cNvPr id="36" name="正方形/長方形 11">
              <a:extLst>
                <a:ext uri="{FF2B5EF4-FFF2-40B4-BE49-F238E27FC236}">
                  <a16:creationId xmlns:a16="http://schemas.microsoft.com/office/drawing/2014/main" id="{DCA38209-CA9A-4ABE-84E8-764448FFA730}"/>
                </a:ext>
              </a:extLst>
            </p:cNvPr>
            <p:cNvSpPr/>
            <p:nvPr/>
          </p:nvSpPr>
          <p:spPr>
            <a:xfrm>
              <a:off x="1200146" y="6370475"/>
              <a:ext cx="180474" cy="180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テキスト ボックス 12">
              <a:extLst>
                <a:ext uri="{FF2B5EF4-FFF2-40B4-BE49-F238E27FC236}">
                  <a16:creationId xmlns:a16="http://schemas.microsoft.com/office/drawing/2014/main" id="{32AC7159-CACC-48DB-A605-F99921E97DF3}"/>
                </a:ext>
              </a:extLst>
            </p:cNvPr>
            <p:cNvSpPr txBox="1"/>
            <p:nvPr/>
          </p:nvSpPr>
          <p:spPr>
            <a:xfrm>
              <a:off x="1430757" y="6259898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細胞なし（創傷部）</a:t>
              </a:r>
            </a:p>
          </p:txBody>
        </p:sp>
        <p:sp>
          <p:nvSpPr>
            <p:cNvPr id="38" name="正方形/長方形 13">
              <a:extLst>
                <a:ext uri="{FF2B5EF4-FFF2-40B4-BE49-F238E27FC236}">
                  <a16:creationId xmlns:a16="http://schemas.microsoft.com/office/drawing/2014/main" id="{09FF53DA-E532-4E69-BC9B-E93B7A21F5FF}"/>
                </a:ext>
              </a:extLst>
            </p:cNvPr>
            <p:cNvSpPr/>
            <p:nvPr/>
          </p:nvSpPr>
          <p:spPr>
            <a:xfrm>
              <a:off x="1200146" y="5877626"/>
              <a:ext cx="180474" cy="18047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19">
              <a:extLst>
                <a:ext uri="{FF2B5EF4-FFF2-40B4-BE49-F238E27FC236}">
                  <a16:creationId xmlns:a16="http://schemas.microsoft.com/office/drawing/2014/main" id="{D3756449-0EE4-4E04-8574-AF06F5CE7FEF}"/>
                </a:ext>
              </a:extLst>
            </p:cNvPr>
            <p:cNvSpPr txBox="1"/>
            <p:nvPr/>
          </p:nvSpPr>
          <p:spPr>
            <a:xfrm>
              <a:off x="1430757" y="5788994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分裂由来の中皮細胞あり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55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467611" y="5540278"/>
            <a:ext cx="2537857" cy="340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670426" y="1682623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u="sng" dirty="0"/>
              <a:t>原因</a:t>
            </a:r>
            <a:endParaRPr kumimoji="1" lang="en-US" altLang="ja-JP" sz="2400" u="sng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手術等による炎症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70426" y="2882952"/>
            <a:ext cx="20697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u="sng" dirty="0"/>
              <a:t>症状</a:t>
            </a:r>
            <a:endParaRPr kumimoji="1" lang="en-US" altLang="ja-JP" sz="2400" u="sng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小腸閉塞</a:t>
            </a:r>
            <a:endParaRPr lang="en-US" altLang="ja-JP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ja-JP" altLang="en-US" sz="2400" dirty="0"/>
              <a:t>不妊症</a:t>
            </a:r>
            <a:endParaRPr kumimoji="1" lang="en-US" altLang="ja-JP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慢性骨盤痛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4315" y="170754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dirty="0">
                <a:solidFill>
                  <a:prstClr val="black"/>
                </a:solidFill>
              </a:rPr>
              <a:t>腹部の臓器を覆っている膜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6" y="2285676"/>
            <a:ext cx="4286062" cy="3955532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86964" y="6325438"/>
            <a:ext cx="33810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/>
              <a:t>坂井建雄</a:t>
            </a:r>
            <a:r>
              <a:rPr lang="en-US" altLang="ja-JP" sz="1200" dirty="0"/>
              <a:t>, </a:t>
            </a:r>
            <a:r>
              <a:rPr lang="ja-JP" altLang="en-US" sz="1200" dirty="0"/>
              <a:t>橋本尚詞 </a:t>
            </a:r>
            <a:r>
              <a:rPr lang="en-US" altLang="ja-JP" sz="1200" dirty="0"/>
              <a:t>: </a:t>
            </a:r>
            <a:r>
              <a:rPr lang="ja-JP" altLang="en-US" sz="1200" dirty="0"/>
              <a:t>ぜんぶわかる人体解剖図</a:t>
            </a: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146F527A-5AE4-43CE-9AF5-A6DF66CD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lang="ja-JP" altLang="en-US" dirty="0"/>
              <a:t>腹膜</a:t>
            </a:r>
            <a:r>
              <a:rPr kumimoji="1" lang="ja-JP" altLang="en-US" dirty="0"/>
              <a:t>癒着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E7C516-ABD9-49D1-A871-FF82A82D16FD}"/>
              </a:ext>
            </a:extLst>
          </p:cNvPr>
          <p:cNvSpPr txBox="1"/>
          <p:nvPr/>
        </p:nvSpPr>
        <p:spPr>
          <a:xfrm>
            <a:off x="5461777" y="12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800" b="1" dirty="0">
                <a:solidFill>
                  <a:prstClr val="black"/>
                </a:solidFill>
              </a:rPr>
              <a:t>腹膜癒着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CDE4975-DBC9-41F3-9A9F-BBFCDE01864E}"/>
              </a:ext>
            </a:extLst>
          </p:cNvPr>
          <p:cNvSpPr txBox="1"/>
          <p:nvPr/>
        </p:nvSpPr>
        <p:spPr>
          <a:xfrm>
            <a:off x="465701" y="12137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800" b="1" dirty="0">
                <a:solidFill>
                  <a:prstClr val="black"/>
                </a:solidFill>
              </a:rPr>
              <a:t>腹膜</a:t>
            </a:r>
          </a:p>
        </p:txBody>
      </p:sp>
    </p:spTree>
    <p:extLst>
      <p:ext uri="{BB962C8B-B14F-4D97-AF65-F5344CB8AC3E}">
        <p14:creationId xmlns:p14="http://schemas.microsoft.com/office/powerpoint/2010/main" val="917621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E3F9D-196A-434E-9238-B3D94A766E2F}" type="slidenum">
              <a:rPr lang="en-US" altLang="ja-JP" smtClean="0"/>
              <a:pPr/>
              <a:t>19</a:t>
            </a:fld>
            <a:endParaRPr lang="en-US" altLang="ja-JP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中</a:t>
            </a:r>
            <a:r>
              <a:rPr lang="ja-JP" altLang="en-US"/>
              <a:t>心方向への分裂・遊走確率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2" y="1230081"/>
            <a:ext cx="6189436" cy="5400000"/>
          </a:xfrm>
          <a:prstGeom prst="rect">
            <a:avLst/>
          </a:prstGeom>
        </p:spPr>
      </p:pic>
      <p:grpSp>
        <p:nvGrpSpPr>
          <p:cNvPr id="35" name="グループ化 23">
            <a:extLst>
              <a:ext uri="{FF2B5EF4-FFF2-40B4-BE49-F238E27FC236}">
                <a16:creationId xmlns:a16="http://schemas.microsoft.com/office/drawing/2014/main" id="{B684F315-4C38-4BC7-92D1-20A768858AA6}"/>
              </a:ext>
            </a:extLst>
          </p:cNvPr>
          <p:cNvGrpSpPr/>
          <p:nvPr/>
        </p:nvGrpSpPr>
        <p:grpSpPr>
          <a:xfrm>
            <a:off x="6545737" y="1534218"/>
            <a:ext cx="2455307" cy="1360968"/>
            <a:chOff x="6614266" y="1701209"/>
            <a:chExt cx="2455307" cy="1360968"/>
          </a:xfrm>
        </p:grpSpPr>
        <p:sp>
          <p:nvSpPr>
            <p:cNvPr id="34" name="テキスト ボックス 24">
              <a:extLst>
                <a:ext uri="{FF2B5EF4-FFF2-40B4-BE49-F238E27FC236}">
                  <a16:creationId xmlns:a16="http://schemas.microsoft.com/office/drawing/2014/main" id="{798F26CC-A1E0-41AA-9146-CDC69617E574}"/>
                </a:ext>
              </a:extLst>
            </p:cNvPr>
            <p:cNvSpPr txBox="1"/>
            <p:nvPr/>
          </p:nvSpPr>
          <p:spPr>
            <a:xfrm>
              <a:off x="6614266" y="1901264"/>
              <a:ext cx="2434041" cy="1160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32" name="テキスト ボックス 4">
              <a:extLst>
                <a:ext uri="{FF2B5EF4-FFF2-40B4-BE49-F238E27FC236}">
                  <a16:creationId xmlns:a16="http://schemas.microsoft.com/office/drawing/2014/main" id="{EA6188AD-09A0-43D3-953F-E09086C77333}"/>
                </a:ext>
              </a:extLst>
            </p:cNvPr>
            <p:cNvSpPr txBox="1"/>
            <p:nvPr/>
          </p:nvSpPr>
          <p:spPr>
            <a:xfrm>
              <a:off x="6884989" y="1701209"/>
              <a:ext cx="189259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b="1" dirty="0"/>
                <a:t>Recovery rate</a:t>
              </a:r>
              <a:endParaRPr kumimoji="1" lang="ja-JP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26">
                  <a:extLst>
                    <a:ext uri="{FF2B5EF4-FFF2-40B4-BE49-F238E27FC236}">
                      <a16:creationId xmlns:a16="http://schemas.microsoft.com/office/drawing/2014/main" id="{566C45DC-3CB8-459D-981B-9888A5F87AEA}"/>
                    </a:ext>
                  </a:extLst>
                </p:cNvPr>
                <p:cNvSpPr txBox="1"/>
                <p:nvPr/>
              </p:nvSpPr>
              <p:spPr>
                <a:xfrm>
                  <a:off x="6635533" y="2147060"/>
                  <a:ext cx="2434040" cy="738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ja-JP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中皮</m:t>
                            </m:r>
                            <m:r>
                              <a:rPr lang="ja-JP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細胞</m:t>
                            </m:r>
                            <m:r>
                              <a:rPr lang="ja-JP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占有</m:t>
                            </m:r>
                            <m:r>
                              <a:rPr lang="ja-JP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面積</m:t>
                            </m:r>
                          </m:num>
                          <m:den>
                            <m:r>
                              <a:rPr lang="ja-JP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創傷部</m:t>
                            </m:r>
                            <m:r>
                              <a:rPr lang="ja-JP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面積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566C45DC-3CB8-459D-981B-9888A5F87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533" y="2147060"/>
                  <a:ext cx="2434040" cy="7385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305AF7B5-3F46-4215-8FA5-8E85E826E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04" y="3192432"/>
            <a:ext cx="2437618" cy="22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9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6" y="1230081"/>
            <a:ext cx="6189436" cy="5400000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E3F9D-196A-434E-9238-B3D94A766E2F}" type="slidenum">
              <a:rPr lang="en-US" altLang="ja-JP" smtClean="0"/>
              <a:pPr/>
              <a:t>20</a:t>
            </a:fld>
            <a:endParaRPr lang="en-US" altLang="ja-JP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中</a:t>
            </a:r>
            <a:r>
              <a:rPr lang="ja-JP" altLang="en-US"/>
              <a:t>心方向への分裂・遊走確率</a:t>
            </a:r>
            <a:endParaRPr kumimoji="1" lang="ja-JP" altLang="en-US" dirty="0"/>
          </a:p>
        </p:txBody>
      </p:sp>
      <p:grpSp>
        <p:nvGrpSpPr>
          <p:cNvPr id="7" name="グループ化 12">
            <a:extLst>
              <a:ext uri="{FF2B5EF4-FFF2-40B4-BE49-F238E27FC236}">
                <a16:creationId xmlns:a16="http://schemas.microsoft.com/office/drawing/2014/main" id="{5D7BD3FB-5EF3-454A-8264-5602E557C9C4}"/>
              </a:ext>
            </a:extLst>
          </p:cNvPr>
          <p:cNvGrpSpPr/>
          <p:nvPr/>
        </p:nvGrpSpPr>
        <p:grpSpPr>
          <a:xfrm>
            <a:off x="6545737" y="1534218"/>
            <a:ext cx="2455307" cy="1360968"/>
            <a:chOff x="6614266" y="1701209"/>
            <a:chExt cx="2455307" cy="1360968"/>
          </a:xfrm>
        </p:grpSpPr>
        <p:sp>
          <p:nvSpPr>
            <p:cNvPr id="8" name="テキスト ボックス 13">
              <a:extLst>
                <a:ext uri="{FF2B5EF4-FFF2-40B4-BE49-F238E27FC236}">
                  <a16:creationId xmlns:a16="http://schemas.microsoft.com/office/drawing/2014/main" id="{814D90E6-D1D2-42A5-9E45-A93780BF63BF}"/>
                </a:ext>
              </a:extLst>
            </p:cNvPr>
            <p:cNvSpPr txBox="1"/>
            <p:nvPr/>
          </p:nvSpPr>
          <p:spPr>
            <a:xfrm>
              <a:off x="6614266" y="1901264"/>
              <a:ext cx="2434041" cy="1160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9" name="テキスト ボックス 4">
              <a:extLst>
                <a:ext uri="{FF2B5EF4-FFF2-40B4-BE49-F238E27FC236}">
                  <a16:creationId xmlns:a16="http://schemas.microsoft.com/office/drawing/2014/main" id="{E40FD081-31A6-47FC-9534-E25B2045F688}"/>
                </a:ext>
              </a:extLst>
            </p:cNvPr>
            <p:cNvSpPr txBox="1"/>
            <p:nvPr/>
          </p:nvSpPr>
          <p:spPr>
            <a:xfrm>
              <a:off x="6884989" y="1701209"/>
              <a:ext cx="189259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b="1" dirty="0"/>
                <a:t>Recovery rate</a:t>
              </a:r>
              <a:endParaRPr kumimoji="1" lang="ja-JP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15">
                  <a:extLst>
                    <a:ext uri="{FF2B5EF4-FFF2-40B4-BE49-F238E27FC236}">
                      <a16:creationId xmlns:a16="http://schemas.microsoft.com/office/drawing/2014/main" id="{F284C6A4-A5D5-4DE5-AE9C-FF5BF7EB5612}"/>
                    </a:ext>
                  </a:extLst>
                </p:cNvPr>
                <p:cNvSpPr txBox="1"/>
                <p:nvPr/>
              </p:nvSpPr>
              <p:spPr>
                <a:xfrm>
                  <a:off x="6635533" y="2147060"/>
                  <a:ext cx="2434040" cy="738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ja-JP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中皮</m:t>
                            </m:r>
                            <m:r>
                              <a:rPr lang="ja-JP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細胞</m:t>
                            </m:r>
                            <m:r>
                              <a:rPr lang="ja-JP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占有</m:t>
                            </m:r>
                            <m:r>
                              <a:rPr lang="ja-JP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面積</m:t>
                            </m:r>
                          </m:num>
                          <m:den>
                            <m:r>
                              <a:rPr lang="ja-JP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創傷部</m:t>
                            </m:r>
                            <m:r>
                              <a:rPr lang="ja-JP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面積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F284C6A4-A5D5-4DE5-AE9C-FF5BF7EB5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533" y="2147060"/>
                  <a:ext cx="2434040" cy="7385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B5518D96-EC46-4DE0-9D3E-EC641DFA3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04" y="3192432"/>
            <a:ext cx="2437618" cy="22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30">
            <a:extLst>
              <a:ext uri="{FF2B5EF4-FFF2-40B4-BE49-F238E27FC236}">
                <a16:creationId xmlns:a16="http://schemas.microsoft.com/office/drawing/2014/main" id="{7E05E58D-5BE5-4F2A-B352-F86B09B9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6" y="1231383"/>
            <a:ext cx="6189436" cy="5400001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E3F9D-196A-434E-9238-B3D94A766E2F}" type="slidenum">
              <a:rPr lang="en-US" altLang="ja-JP" smtClean="0"/>
              <a:pPr/>
              <a:t>21</a:t>
            </a:fld>
            <a:endParaRPr lang="en-US" altLang="ja-JP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中</a:t>
            </a:r>
            <a:r>
              <a:rPr lang="ja-JP" altLang="en-US"/>
              <a:t>心方向への分裂・遊走確率</a:t>
            </a:r>
            <a:endParaRPr kumimoji="1" lang="ja-JP" altLang="en-US" dirty="0"/>
          </a:p>
        </p:txBody>
      </p:sp>
      <p:grpSp>
        <p:nvGrpSpPr>
          <p:cNvPr id="12" name="グループ化 3"/>
          <p:cNvGrpSpPr/>
          <p:nvPr/>
        </p:nvGrpSpPr>
        <p:grpSpPr>
          <a:xfrm>
            <a:off x="2655084" y="2872919"/>
            <a:ext cx="3449184" cy="461665"/>
            <a:chOff x="3675820" y="2926084"/>
            <a:chExt cx="3449184" cy="461665"/>
          </a:xfrm>
        </p:grpSpPr>
        <p:sp>
          <p:nvSpPr>
            <p:cNvPr id="9" name="下矢印 5"/>
            <p:cNvSpPr/>
            <p:nvPr/>
          </p:nvSpPr>
          <p:spPr>
            <a:xfrm rot="5400000">
              <a:off x="3692313" y="2931537"/>
              <a:ext cx="351130" cy="384115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6"/>
            <p:cNvSpPr txBox="1"/>
            <p:nvPr/>
          </p:nvSpPr>
          <p:spPr>
            <a:xfrm>
              <a:off x="4118457" y="2926084"/>
              <a:ext cx="3006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>
                  <a:solidFill>
                    <a:srgbClr val="FF0000"/>
                  </a:solidFill>
                </a:rPr>
                <a:t>治癒速度を線形近似</a:t>
              </a:r>
              <a:endParaRPr kumimoji="1" lang="en-US" altLang="ja-JP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B24052-2C5B-4264-B013-06A5646031D0}"/>
              </a:ext>
            </a:extLst>
          </p:cNvPr>
          <p:cNvSpPr txBox="1"/>
          <p:nvPr/>
        </p:nvSpPr>
        <p:spPr>
          <a:xfrm>
            <a:off x="3705044" y="3245995"/>
            <a:ext cx="171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20</a:t>
            </a:r>
            <a:r>
              <a:rPr lang="ja-JP" altLang="en-US" sz="2800" b="1" dirty="0"/>
              <a:t> </a:t>
            </a:r>
            <a:r>
              <a:rPr lang="en-US" altLang="ja-JP" sz="2800" b="1" dirty="0" err="1"/>
              <a:t>μm</a:t>
            </a:r>
            <a:r>
              <a:rPr lang="en-US" altLang="ja-JP" sz="2800" b="1" dirty="0"/>
              <a:t>/h</a:t>
            </a:r>
            <a:endParaRPr kumimoji="1" lang="en-US" altLang="ja-JP" sz="2800" b="1" dirty="0"/>
          </a:p>
        </p:txBody>
      </p:sp>
      <p:grpSp>
        <p:nvGrpSpPr>
          <p:cNvPr id="13" name="グループ化 15">
            <a:extLst>
              <a:ext uri="{FF2B5EF4-FFF2-40B4-BE49-F238E27FC236}">
                <a16:creationId xmlns:a16="http://schemas.microsoft.com/office/drawing/2014/main" id="{972AF388-80B2-4814-B076-EEAF1D523824}"/>
              </a:ext>
            </a:extLst>
          </p:cNvPr>
          <p:cNvGrpSpPr/>
          <p:nvPr/>
        </p:nvGrpSpPr>
        <p:grpSpPr>
          <a:xfrm>
            <a:off x="6545737" y="1534218"/>
            <a:ext cx="2455307" cy="1360968"/>
            <a:chOff x="6614266" y="1701209"/>
            <a:chExt cx="2455307" cy="1360968"/>
          </a:xfrm>
        </p:grpSpPr>
        <p:sp>
          <p:nvSpPr>
            <p:cNvPr id="14" name="テキスト ボックス 16">
              <a:extLst>
                <a:ext uri="{FF2B5EF4-FFF2-40B4-BE49-F238E27FC236}">
                  <a16:creationId xmlns:a16="http://schemas.microsoft.com/office/drawing/2014/main" id="{5343D1FC-DDCE-4445-A3A1-26ECBCF82E81}"/>
                </a:ext>
              </a:extLst>
            </p:cNvPr>
            <p:cNvSpPr txBox="1"/>
            <p:nvPr/>
          </p:nvSpPr>
          <p:spPr>
            <a:xfrm>
              <a:off x="6614266" y="1901264"/>
              <a:ext cx="2434041" cy="1160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15" name="テキスト ボックス 4">
              <a:extLst>
                <a:ext uri="{FF2B5EF4-FFF2-40B4-BE49-F238E27FC236}">
                  <a16:creationId xmlns:a16="http://schemas.microsoft.com/office/drawing/2014/main" id="{F8F69C10-27C2-4230-8933-4C357C845273}"/>
                </a:ext>
              </a:extLst>
            </p:cNvPr>
            <p:cNvSpPr txBox="1"/>
            <p:nvPr/>
          </p:nvSpPr>
          <p:spPr>
            <a:xfrm>
              <a:off x="6884989" y="1701209"/>
              <a:ext cx="189259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b="1" dirty="0"/>
                <a:t>Recovery rate</a:t>
              </a:r>
              <a:endParaRPr kumimoji="1" lang="ja-JP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9">
                  <a:extLst>
                    <a:ext uri="{FF2B5EF4-FFF2-40B4-BE49-F238E27FC236}">
                      <a16:creationId xmlns:a16="http://schemas.microsoft.com/office/drawing/2014/main" id="{A3AA0EB2-ED7F-48F3-A35D-C93A81EAB43C}"/>
                    </a:ext>
                  </a:extLst>
                </p:cNvPr>
                <p:cNvSpPr txBox="1"/>
                <p:nvPr/>
              </p:nvSpPr>
              <p:spPr>
                <a:xfrm>
                  <a:off x="6635533" y="2147060"/>
                  <a:ext cx="2434040" cy="738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ja-JP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中皮</m:t>
                            </m:r>
                            <m:r>
                              <a:rPr lang="ja-JP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細胞</m:t>
                            </m:r>
                            <m:r>
                              <a:rPr lang="ja-JP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占有</m:t>
                            </m:r>
                            <m:r>
                              <a:rPr lang="ja-JP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面積</m:t>
                            </m:r>
                          </m:num>
                          <m:den>
                            <m:r>
                              <a:rPr lang="ja-JP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創傷部</m:t>
                            </m:r>
                            <m:r>
                              <a:rPr lang="ja-JP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面積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A3AA0EB2-ED7F-48F3-A35D-C93A81EAB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533" y="2147060"/>
                  <a:ext cx="2434040" cy="7385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A87C1A08-49EF-4EDB-AA7E-DBD8A2036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04" y="3192432"/>
            <a:ext cx="2437618" cy="22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0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4503B83C-03B7-4540-B956-D01F90ACFF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6" t="9644" r="22272"/>
          <a:stretch/>
        </p:blipFill>
        <p:spPr>
          <a:xfrm>
            <a:off x="903048" y="1894490"/>
            <a:ext cx="3394947" cy="4131088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2590" y="1106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初期状態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75C04DD-3192-4E60-ABD5-7A6525D9E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lang="ja-JP" altLang="en-US" dirty="0"/>
              <a:t>癒着形成</a:t>
            </a:r>
            <a:endParaRPr kumimoji="1" lang="ja-JP" altLang="en-US" dirty="0"/>
          </a:p>
        </p:txBody>
      </p:sp>
      <p:pic>
        <p:nvPicPr>
          <p:cNvPr id="6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4" y="2499659"/>
            <a:ext cx="1876425" cy="260985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969313" y="1388175"/>
            <a:ext cx="3239653" cy="451524"/>
            <a:chOff x="969313" y="1388175"/>
            <a:chExt cx="3239653" cy="451524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39F49ED-A4D0-47A8-B882-FBCDF0E1472C}"/>
                </a:ext>
              </a:extLst>
            </p:cNvPr>
            <p:cNvSpPr txBox="1"/>
            <p:nvPr/>
          </p:nvSpPr>
          <p:spPr>
            <a:xfrm>
              <a:off x="2208266" y="1388175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2 mm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71CCF580-4A8D-4294-8F7F-7509104794AF}"/>
                </a:ext>
              </a:extLst>
            </p:cNvPr>
            <p:cNvCxnSpPr>
              <a:cxnSpLocks/>
            </p:cNvCxnSpPr>
            <p:nvPr/>
          </p:nvCxnSpPr>
          <p:spPr>
            <a:xfrm>
              <a:off x="969313" y="1839699"/>
              <a:ext cx="323965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/>
        </p:nvGrpSpPr>
        <p:grpSpPr>
          <a:xfrm>
            <a:off x="4402195" y="1999121"/>
            <a:ext cx="369333" cy="3867912"/>
            <a:chOff x="4402195" y="1999121"/>
            <a:chExt cx="369333" cy="3867912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D1DB4BE-7B08-4A79-B680-03267D9C2630}"/>
                </a:ext>
              </a:extLst>
            </p:cNvPr>
            <p:cNvSpPr txBox="1"/>
            <p:nvPr/>
          </p:nvSpPr>
          <p:spPr>
            <a:xfrm rot="5400000">
              <a:off x="4109808" y="374841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2.4 mm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7B0D09E-7007-459E-91F9-97086CAB702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195" y="1999121"/>
              <a:ext cx="0" cy="386791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図 3" descr="室内 が含まれている画像&#10;&#10;高い精度で生成された説明">
            <a:extLst>
              <a:ext uri="{FF2B5EF4-FFF2-40B4-BE49-F238E27FC236}">
                <a16:creationId xmlns:a16="http://schemas.microsoft.com/office/drawing/2014/main" id="{585A7188-C642-40FB-B211-9699937CB6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094" r="6920" b="9995"/>
          <a:stretch/>
        </p:blipFill>
        <p:spPr>
          <a:xfrm>
            <a:off x="7589633" y="1106743"/>
            <a:ext cx="1346449" cy="2093764"/>
          </a:xfrm>
          <a:prstGeom prst="rect">
            <a:avLst/>
          </a:prstGeom>
        </p:spPr>
      </p:pic>
      <p:sp>
        <p:nvSpPr>
          <p:cNvPr id="15" name="正方形/長方形 17">
            <a:extLst>
              <a:ext uri="{FF2B5EF4-FFF2-40B4-BE49-F238E27FC236}">
                <a16:creationId xmlns:a16="http://schemas.microsoft.com/office/drawing/2014/main" id="{D426CB0A-98C6-4E7B-8AED-C154EBB61EDC}"/>
              </a:ext>
            </a:extLst>
          </p:cNvPr>
          <p:cNvSpPr/>
          <p:nvPr/>
        </p:nvSpPr>
        <p:spPr>
          <a:xfrm>
            <a:off x="5632380" y="6407543"/>
            <a:ext cx="2604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 err="1"/>
              <a:t>G.S.Dizerega</a:t>
            </a:r>
            <a:r>
              <a:rPr lang="en-US" altLang="ja-JP" sz="900" dirty="0"/>
              <a:t> and J.D. Campeau: </a:t>
            </a:r>
          </a:p>
          <a:p>
            <a:r>
              <a:rPr lang="en-US" altLang="ja-JP" sz="900" i="1" dirty="0"/>
              <a:t>Human</a:t>
            </a:r>
            <a:r>
              <a:rPr lang="ja-JP" altLang="en-US" sz="900" i="1" dirty="0"/>
              <a:t> </a:t>
            </a:r>
            <a:r>
              <a:rPr lang="en-US" altLang="ja-JP" sz="900" i="1" dirty="0"/>
              <a:t>Reproduction Update</a:t>
            </a:r>
            <a:r>
              <a:rPr lang="en-US" altLang="ja-JP" sz="900" dirty="0"/>
              <a:t> 2001(7)547-555</a:t>
            </a:r>
            <a:endParaRPr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47908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75C04DD-3192-4E60-ABD5-7A6525D9E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lang="ja-JP" altLang="en-US" dirty="0"/>
              <a:t>癒着形成</a:t>
            </a:r>
            <a:endParaRPr kumimoji="1" lang="ja-JP" altLang="en-US" dirty="0"/>
          </a:p>
        </p:txBody>
      </p:sp>
      <p:pic>
        <p:nvPicPr>
          <p:cNvPr id="6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004" y="1837980"/>
            <a:ext cx="1876425" cy="260985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503B83C-03B7-4540-B956-D01F90ACFF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6" t="9644" r="22272"/>
          <a:stretch/>
        </p:blipFill>
        <p:spPr>
          <a:xfrm>
            <a:off x="903048" y="1894490"/>
            <a:ext cx="3394947" cy="4131088"/>
          </a:xfrm>
          <a:prstGeom prst="rect">
            <a:avLst/>
          </a:prstGeom>
        </p:spPr>
      </p:pic>
      <p:sp>
        <p:nvSpPr>
          <p:cNvPr id="12" name="矢印: 左 11">
            <a:extLst>
              <a:ext uri="{FF2B5EF4-FFF2-40B4-BE49-F238E27FC236}">
                <a16:creationId xmlns:a16="http://schemas.microsoft.com/office/drawing/2014/main" id="{79E0BC0C-8986-4D30-A4C2-AAB74F2FACCA}"/>
              </a:ext>
            </a:extLst>
          </p:cNvPr>
          <p:cNvSpPr/>
          <p:nvPr/>
        </p:nvSpPr>
        <p:spPr>
          <a:xfrm rot="16200000">
            <a:off x="2409888" y="1491684"/>
            <a:ext cx="360000" cy="3600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左 15">
            <a:extLst>
              <a:ext uri="{FF2B5EF4-FFF2-40B4-BE49-F238E27FC236}">
                <a16:creationId xmlns:a16="http://schemas.microsoft.com/office/drawing/2014/main" id="{E6ACB911-FAB1-4B7E-A141-531207F3ABBD}"/>
              </a:ext>
            </a:extLst>
          </p:cNvPr>
          <p:cNvSpPr/>
          <p:nvPr/>
        </p:nvSpPr>
        <p:spPr>
          <a:xfrm rot="5400000">
            <a:off x="2409888" y="6025578"/>
            <a:ext cx="360000" cy="3600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D302F00-CDB5-45FE-B869-C06243FEFE23}"/>
              </a:ext>
            </a:extLst>
          </p:cNvPr>
          <p:cNvSpPr txBox="1"/>
          <p:nvPr/>
        </p:nvSpPr>
        <p:spPr>
          <a:xfrm>
            <a:off x="502590" y="1106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/>
              <a:t>境界条件</a:t>
            </a:r>
            <a:endParaRPr kumimoji="1" lang="ja-JP" altLang="en-US" sz="2800" b="1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F4EF94C5-8CD4-4C4F-A196-50ACEBF5B1C4}"/>
              </a:ext>
            </a:extLst>
          </p:cNvPr>
          <p:cNvGrpSpPr/>
          <p:nvPr/>
        </p:nvGrpSpPr>
        <p:grpSpPr>
          <a:xfrm>
            <a:off x="4582633" y="4924032"/>
            <a:ext cx="4467693" cy="1256080"/>
            <a:chOff x="1698189" y="5539340"/>
            <a:chExt cx="5054883" cy="1256080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02B2602-090C-4E2E-A46B-98C1BC4E7969}"/>
                </a:ext>
              </a:extLst>
            </p:cNvPr>
            <p:cNvSpPr txBox="1"/>
            <p:nvPr/>
          </p:nvSpPr>
          <p:spPr>
            <a:xfrm>
              <a:off x="1698189" y="5539340"/>
              <a:ext cx="5054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創傷部には無数の細胞が存在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FA7D22D-AE2A-415E-AC90-6982135C18A3}"/>
                </a:ext>
              </a:extLst>
            </p:cNvPr>
            <p:cNvSpPr txBox="1"/>
            <p:nvPr/>
          </p:nvSpPr>
          <p:spPr>
            <a:xfrm>
              <a:off x="2073376" y="5964423"/>
              <a:ext cx="44778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境界には常に線維芽細胞が供給される</a:t>
              </a:r>
            </a:p>
          </p:txBody>
        </p:sp>
        <p:sp>
          <p:nvSpPr>
            <p:cNvPr id="28" name="矢印: 左 88">
              <a:extLst>
                <a:ext uri="{FF2B5EF4-FFF2-40B4-BE49-F238E27FC236}">
                  <a16:creationId xmlns:a16="http://schemas.microsoft.com/office/drawing/2014/main" id="{335061E3-3AFD-411D-99AE-A8CE1C5B836C}"/>
                </a:ext>
              </a:extLst>
            </p:cNvPr>
            <p:cNvSpPr/>
            <p:nvPr/>
          </p:nvSpPr>
          <p:spPr>
            <a:xfrm rot="10800000">
              <a:off x="1808503" y="5966984"/>
              <a:ext cx="360000" cy="360000"/>
            </a:xfrm>
            <a:prstGeom prst="lef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角丸四角形 8">
            <a:extLst>
              <a:ext uri="{FF2B5EF4-FFF2-40B4-BE49-F238E27FC236}">
                <a16:creationId xmlns:a16="http://schemas.microsoft.com/office/drawing/2014/main" id="{6D64A03B-4142-4916-97B6-C9C2A073F7D8}"/>
              </a:ext>
            </a:extLst>
          </p:cNvPr>
          <p:cNvSpPr/>
          <p:nvPr/>
        </p:nvSpPr>
        <p:spPr>
          <a:xfrm>
            <a:off x="4472366" y="4820046"/>
            <a:ext cx="4463716" cy="1375804"/>
          </a:xfrm>
          <a:prstGeom prst="round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室内 が含まれている画像&#10;&#10;高い精度で生成された説明">
            <a:extLst>
              <a:ext uri="{FF2B5EF4-FFF2-40B4-BE49-F238E27FC236}">
                <a16:creationId xmlns:a16="http://schemas.microsoft.com/office/drawing/2014/main" id="{02E8231B-CF00-4338-931D-463A7DEA7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094" r="6920" b="9995"/>
          <a:stretch/>
        </p:blipFill>
        <p:spPr>
          <a:xfrm>
            <a:off x="7589633" y="1106743"/>
            <a:ext cx="1346449" cy="2093764"/>
          </a:xfrm>
          <a:prstGeom prst="rect">
            <a:avLst/>
          </a:prstGeom>
        </p:spPr>
      </p:pic>
      <p:sp>
        <p:nvSpPr>
          <p:cNvPr id="17" name="正方形/長方形 17">
            <a:extLst>
              <a:ext uri="{FF2B5EF4-FFF2-40B4-BE49-F238E27FC236}">
                <a16:creationId xmlns:a16="http://schemas.microsoft.com/office/drawing/2014/main" id="{BF56398A-C66A-4E38-809A-C83F38AE910E}"/>
              </a:ext>
            </a:extLst>
          </p:cNvPr>
          <p:cNvSpPr/>
          <p:nvPr/>
        </p:nvSpPr>
        <p:spPr>
          <a:xfrm>
            <a:off x="5632380" y="6407543"/>
            <a:ext cx="2604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 err="1"/>
              <a:t>G.S.Dizerega</a:t>
            </a:r>
            <a:r>
              <a:rPr lang="en-US" altLang="ja-JP" sz="900" dirty="0"/>
              <a:t> and J.D. Campeau: </a:t>
            </a:r>
          </a:p>
          <a:p>
            <a:r>
              <a:rPr lang="en-US" altLang="ja-JP" sz="900" i="1" dirty="0"/>
              <a:t>Human</a:t>
            </a:r>
            <a:r>
              <a:rPr lang="ja-JP" altLang="en-US" sz="900" i="1" dirty="0"/>
              <a:t> </a:t>
            </a:r>
            <a:r>
              <a:rPr lang="en-US" altLang="ja-JP" sz="900" i="1" dirty="0"/>
              <a:t>Reproduction Update</a:t>
            </a:r>
            <a:r>
              <a:rPr lang="en-US" altLang="ja-JP" sz="900" dirty="0"/>
              <a:t> 2001(7)547-555</a:t>
            </a:r>
            <a:endParaRPr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284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102" name="タイトル 1">
            <a:extLst>
              <a:ext uri="{FF2B5EF4-FFF2-40B4-BE49-F238E27FC236}">
                <a16:creationId xmlns:a16="http://schemas.microsoft.com/office/drawing/2014/main" id="{D9ABFB3E-78D9-4745-B7EE-E0142F8E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癒着形成</a:t>
            </a:r>
          </a:p>
        </p:txBody>
      </p:sp>
      <p:grpSp>
        <p:nvGrpSpPr>
          <p:cNvPr id="14" name="グループ化 263"/>
          <p:cNvGrpSpPr/>
          <p:nvPr/>
        </p:nvGrpSpPr>
        <p:grpSpPr>
          <a:xfrm>
            <a:off x="500103" y="1944656"/>
            <a:ext cx="4610160" cy="2226893"/>
            <a:chOff x="500103" y="1944656"/>
            <a:chExt cx="4610160" cy="2226893"/>
          </a:xfrm>
        </p:grpSpPr>
        <p:sp>
          <p:nvSpPr>
            <p:cNvPr id="168" name="テキスト ボックス 264"/>
            <p:cNvSpPr txBox="1"/>
            <p:nvPr/>
          </p:nvSpPr>
          <p:spPr>
            <a:xfrm>
              <a:off x="2559081" y="1944656"/>
              <a:ext cx="82495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b="1" dirty="0"/>
                <a:t>分裂</a:t>
              </a:r>
              <a:endParaRPr kumimoji="1" lang="ja-JP" altLang="en-US" sz="2400" b="1" dirty="0"/>
            </a:p>
          </p:txBody>
        </p:sp>
        <p:grpSp>
          <p:nvGrpSpPr>
            <p:cNvPr id="16" name="グループ化 265"/>
            <p:cNvGrpSpPr/>
            <p:nvPr/>
          </p:nvGrpSpPr>
          <p:grpSpPr>
            <a:xfrm>
              <a:off x="826037" y="2398149"/>
              <a:ext cx="900048" cy="891483"/>
              <a:chOff x="1170432" y="1856232"/>
              <a:chExt cx="2578608" cy="2578608"/>
            </a:xfrm>
          </p:grpSpPr>
          <p:sp>
            <p:nvSpPr>
              <p:cNvPr id="17" name="正方形/長方形 297"/>
              <p:cNvSpPr/>
              <p:nvPr/>
            </p:nvSpPr>
            <p:spPr>
              <a:xfrm>
                <a:off x="1170432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298"/>
              <p:cNvSpPr/>
              <p:nvPr/>
            </p:nvSpPr>
            <p:spPr>
              <a:xfrm>
                <a:off x="2889504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299"/>
              <p:cNvSpPr/>
              <p:nvPr/>
            </p:nvSpPr>
            <p:spPr>
              <a:xfrm>
                <a:off x="2029968" y="1856232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300"/>
              <p:cNvSpPr/>
              <p:nvPr/>
            </p:nvSpPr>
            <p:spPr>
              <a:xfrm>
                <a:off x="1170432" y="2715768"/>
                <a:ext cx="859536" cy="859536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301"/>
              <p:cNvSpPr/>
              <p:nvPr/>
            </p:nvSpPr>
            <p:spPr>
              <a:xfrm>
                <a:off x="2889504" y="2715768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302"/>
              <p:cNvSpPr/>
              <p:nvPr/>
            </p:nvSpPr>
            <p:spPr>
              <a:xfrm>
                <a:off x="2029968" y="2715768"/>
                <a:ext cx="859536" cy="85953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303"/>
              <p:cNvSpPr/>
              <p:nvPr/>
            </p:nvSpPr>
            <p:spPr>
              <a:xfrm>
                <a:off x="1170432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304"/>
              <p:cNvSpPr/>
              <p:nvPr/>
            </p:nvSpPr>
            <p:spPr>
              <a:xfrm>
                <a:off x="2889504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305"/>
              <p:cNvSpPr/>
              <p:nvPr/>
            </p:nvSpPr>
            <p:spPr>
              <a:xfrm>
                <a:off x="2029968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グループ化 266"/>
            <p:cNvGrpSpPr/>
            <p:nvPr/>
          </p:nvGrpSpPr>
          <p:grpSpPr>
            <a:xfrm>
              <a:off x="2521535" y="2398149"/>
              <a:ext cx="900048" cy="891483"/>
              <a:chOff x="1170432" y="1856232"/>
              <a:chExt cx="2578608" cy="2578608"/>
            </a:xfrm>
          </p:grpSpPr>
          <p:sp>
            <p:nvSpPr>
              <p:cNvPr id="37" name="正方形/長方形 288"/>
              <p:cNvSpPr/>
              <p:nvPr/>
            </p:nvSpPr>
            <p:spPr>
              <a:xfrm>
                <a:off x="1170432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289"/>
              <p:cNvSpPr/>
              <p:nvPr/>
            </p:nvSpPr>
            <p:spPr>
              <a:xfrm>
                <a:off x="2889504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290"/>
              <p:cNvSpPr/>
              <p:nvPr/>
            </p:nvSpPr>
            <p:spPr>
              <a:xfrm>
                <a:off x="2029968" y="1856232"/>
                <a:ext cx="859536" cy="859536"/>
              </a:xfrm>
              <a:prstGeom prst="rect">
                <a:avLst/>
              </a:prstGeom>
              <a:pattFill prst="wdUpDiag">
                <a:fgClr>
                  <a:schemeClr val="accent5"/>
                </a:fgClr>
                <a:bgClr>
                  <a:srgbClr val="FF99CC"/>
                </a:bgClr>
              </a:pattFill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291"/>
              <p:cNvSpPr/>
              <p:nvPr/>
            </p:nvSpPr>
            <p:spPr>
              <a:xfrm>
                <a:off x="1170432" y="2715768"/>
                <a:ext cx="859536" cy="8595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292"/>
              <p:cNvSpPr/>
              <p:nvPr/>
            </p:nvSpPr>
            <p:spPr>
              <a:xfrm>
                <a:off x="2889504" y="2715768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293"/>
              <p:cNvSpPr/>
              <p:nvPr/>
            </p:nvSpPr>
            <p:spPr>
              <a:xfrm>
                <a:off x="1170432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294"/>
              <p:cNvSpPr/>
              <p:nvPr/>
            </p:nvSpPr>
            <p:spPr>
              <a:xfrm>
                <a:off x="2889504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295"/>
              <p:cNvSpPr/>
              <p:nvPr/>
            </p:nvSpPr>
            <p:spPr>
              <a:xfrm>
                <a:off x="2029968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296"/>
              <p:cNvSpPr/>
              <p:nvPr/>
            </p:nvSpPr>
            <p:spPr>
              <a:xfrm>
                <a:off x="2029968" y="2715768"/>
                <a:ext cx="859536" cy="85953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267"/>
            <p:cNvGrpSpPr/>
            <p:nvPr/>
          </p:nvGrpSpPr>
          <p:grpSpPr>
            <a:xfrm>
              <a:off x="4210215" y="2398149"/>
              <a:ext cx="900048" cy="891483"/>
              <a:chOff x="1170432" y="1856232"/>
              <a:chExt cx="2578608" cy="2578608"/>
            </a:xfrm>
          </p:grpSpPr>
          <p:sp>
            <p:nvSpPr>
              <p:cNvPr id="67" name="正方形/長方形 279"/>
              <p:cNvSpPr/>
              <p:nvPr/>
            </p:nvSpPr>
            <p:spPr>
              <a:xfrm>
                <a:off x="1170432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280"/>
              <p:cNvSpPr/>
              <p:nvPr/>
            </p:nvSpPr>
            <p:spPr>
              <a:xfrm>
                <a:off x="2889504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281"/>
              <p:cNvSpPr/>
              <p:nvPr/>
            </p:nvSpPr>
            <p:spPr>
              <a:xfrm>
                <a:off x="2029968" y="1856232"/>
                <a:ext cx="859536" cy="85953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282"/>
              <p:cNvSpPr/>
              <p:nvPr/>
            </p:nvSpPr>
            <p:spPr>
              <a:xfrm>
                <a:off x="1170432" y="2715768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283"/>
              <p:cNvSpPr/>
              <p:nvPr/>
            </p:nvSpPr>
            <p:spPr>
              <a:xfrm>
                <a:off x="2889504" y="2715768"/>
                <a:ext cx="859536" cy="8595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284"/>
              <p:cNvSpPr/>
              <p:nvPr/>
            </p:nvSpPr>
            <p:spPr>
              <a:xfrm>
                <a:off x="2029968" y="2715768"/>
                <a:ext cx="859536" cy="85953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正方形/長方形 285"/>
              <p:cNvSpPr/>
              <p:nvPr/>
            </p:nvSpPr>
            <p:spPr>
              <a:xfrm>
                <a:off x="1170432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正方形/長方形 286"/>
              <p:cNvSpPr/>
              <p:nvPr/>
            </p:nvSpPr>
            <p:spPr>
              <a:xfrm>
                <a:off x="2889504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正方形/長方形 287"/>
              <p:cNvSpPr/>
              <p:nvPr/>
            </p:nvSpPr>
            <p:spPr>
              <a:xfrm>
                <a:off x="2029968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6" name="直線矢印コネクタ 268"/>
            <p:cNvCxnSpPr>
              <a:stCxn id="21" idx="3"/>
              <a:endCxn id="40" idx="1"/>
            </p:cNvCxnSpPr>
            <p:nvPr/>
          </p:nvCxnSpPr>
          <p:spPr>
            <a:xfrm>
              <a:off x="1726085" y="2843891"/>
              <a:ext cx="7954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269"/>
            <p:cNvCxnSpPr>
              <a:stCxn id="41" idx="3"/>
              <a:endCxn id="70" idx="1"/>
            </p:cNvCxnSpPr>
            <p:nvPr/>
          </p:nvCxnSpPr>
          <p:spPr>
            <a:xfrm>
              <a:off x="3421583" y="2843891"/>
              <a:ext cx="7886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正方形/長方形 270"/>
            <p:cNvSpPr/>
            <p:nvPr/>
          </p:nvSpPr>
          <p:spPr>
            <a:xfrm>
              <a:off x="1126052" y="2398150"/>
              <a:ext cx="300016" cy="297161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rgbClr val="FF99CC"/>
              </a:bgClr>
            </a:patt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271"/>
            <p:cNvSpPr/>
            <p:nvPr/>
          </p:nvSpPr>
          <p:spPr>
            <a:xfrm>
              <a:off x="1426068" y="2695311"/>
              <a:ext cx="300016" cy="297161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272"/>
            <p:cNvSpPr/>
            <p:nvPr/>
          </p:nvSpPr>
          <p:spPr>
            <a:xfrm>
              <a:off x="1126082" y="2992472"/>
              <a:ext cx="300016" cy="297161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テキスト ボックス 273"/>
            <p:cNvSpPr txBox="1"/>
            <p:nvPr/>
          </p:nvSpPr>
          <p:spPr>
            <a:xfrm>
              <a:off x="500103" y="3376043"/>
              <a:ext cx="1672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周辺セルと</a:t>
              </a:r>
              <a:endParaRPr lang="en-US" altLang="ja-JP" sz="1600" dirty="0"/>
            </a:p>
            <a:p>
              <a:pPr algn="ctr"/>
              <a:r>
                <a:rPr lang="ja-JP" altLang="en-US" sz="1600" dirty="0"/>
                <a:t>癒着方向</a:t>
              </a:r>
              <a:r>
                <a:rPr kumimoji="1" lang="ja-JP" altLang="en-US" sz="1600" dirty="0"/>
                <a:t>を確認</a:t>
              </a:r>
            </a:p>
          </p:txBody>
        </p:sp>
        <p:sp>
          <p:nvSpPr>
            <p:cNvPr id="95" name="正方形/長方形 274"/>
            <p:cNvSpPr/>
            <p:nvPr/>
          </p:nvSpPr>
          <p:spPr>
            <a:xfrm>
              <a:off x="2521369" y="2694294"/>
              <a:ext cx="300016" cy="297161"/>
            </a:xfrm>
            <a:prstGeom prst="rect">
              <a:avLst/>
            </a:prstGeom>
            <a:pattFill prst="wdUpDiag">
              <a:fgClr>
                <a:schemeClr val="accent5"/>
              </a:fgClr>
              <a:bgClr>
                <a:schemeClr val="accent4">
                  <a:lumMod val="40000"/>
                  <a:lumOff val="60000"/>
                </a:schemeClr>
              </a:bgClr>
            </a:pattFill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275"/>
            <p:cNvSpPr/>
            <p:nvPr/>
          </p:nvSpPr>
          <p:spPr>
            <a:xfrm>
              <a:off x="2823860" y="2994485"/>
              <a:ext cx="300016" cy="29716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276"/>
            <p:cNvSpPr/>
            <p:nvPr/>
          </p:nvSpPr>
          <p:spPr>
            <a:xfrm>
              <a:off x="3128148" y="2695581"/>
              <a:ext cx="300016" cy="29716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テキスト ボックス 277"/>
            <p:cNvSpPr txBox="1"/>
            <p:nvPr/>
          </p:nvSpPr>
          <p:spPr>
            <a:xfrm>
              <a:off x="1983471" y="3340552"/>
              <a:ext cx="22267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フィブリンまたは</a:t>
              </a:r>
              <a:endParaRPr lang="en-US" altLang="ja-JP" sz="1600" dirty="0"/>
            </a:p>
            <a:p>
              <a:pPr algn="ctr"/>
              <a:r>
                <a:rPr lang="ja-JP" altLang="en-US" sz="1600" dirty="0"/>
                <a:t>コラーゲンのセルに</a:t>
              </a:r>
              <a:endParaRPr lang="en-US" altLang="ja-JP" sz="1600" dirty="0"/>
            </a:p>
            <a:p>
              <a:pPr algn="ctr"/>
              <a:r>
                <a:rPr lang="ja-JP" altLang="en-US" sz="1600" dirty="0"/>
                <a:t>右図の確率で分裂</a:t>
              </a:r>
              <a:endParaRPr kumimoji="1" lang="ja-JP" altLang="en-US" sz="1600" dirty="0"/>
            </a:p>
          </p:txBody>
        </p:sp>
        <p:sp>
          <p:nvSpPr>
            <p:cNvPr id="103" name="正方形/長方形 278"/>
            <p:cNvSpPr/>
            <p:nvPr/>
          </p:nvSpPr>
          <p:spPr>
            <a:xfrm>
              <a:off x="826693" y="2689015"/>
              <a:ext cx="300016" cy="297161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accent4">
                  <a:lumMod val="40000"/>
                  <a:lumOff val="60000"/>
                </a:schemeClr>
              </a:bgClr>
            </a:patt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4"/>
          <p:cNvGrpSpPr/>
          <p:nvPr/>
        </p:nvGrpSpPr>
        <p:grpSpPr>
          <a:xfrm>
            <a:off x="5693582" y="1921398"/>
            <a:ext cx="3123590" cy="3448257"/>
            <a:chOff x="5742432" y="1957676"/>
            <a:chExt cx="3123590" cy="3448257"/>
          </a:xfrm>
        </p:grpSpPr>
        <p:sp>
          <p:nvSpPr>
            <p:cNvPr id="12" name="テキスト ボックス 227"/>
            <p:cNvSpPr txBox="1"/>
            <p:nvPr/>
          </p:nvSpPr>
          <p:spPr>
            <a:xfrm>
              <a:off x="5742432" y="2168079"/>
              <a:ext cx="3123590" cy="32378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grpSp>
          <p:nvGrpSpPr>
            <p:cNvPr id="6" name="グループ化 228"/>
            <p:cNvGrpSpPr/>
            <p:nvPr/>
          </p:nvGrpSpPr>
          <p:grpSpPr>
            <a:xfrm>
              <a:off x="5817367" y="2536053"/>
              <a:ext cx="1761031" cy="2050738"/>
              <a:chOff x="186307" y="3785277"/>
              <a:chExt cx="1761031" cy="2050738"/>
            </a:xfrm>
          </p:grpSpPr>
          <p:cxnSp>
            <p:nvCxnSpPr>
              <p:cNvPr id="143" name="直線矢印コネクタ 251">
                <a:extLst>
                  <a:ext uri="{FF2B5EF4-FFF2-40B4-BE49-F238E27FC236}">
                    <a16:creationId xmlns:a16="http://schemas.microsoft.com/office/drawing/2014/main" id="{62148298-3466-427E-A467-7797157479D3}"/>
                  </a:ext>
                </a:extLst>
              </p:cNvPr>
              <p:cNvCxnSpPr/>
              <p:nvPr/>
            </p:nvCxnSpPr>
            <p:spPr>
              <a:xfrm rot="5400000" flipH="1">
                <a:off x="-143976" y="5028157"/>
                <a:ext cx="1615714" cy="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9" name="テキスト ボックス 252">
                <a:extLst>
                  <a:ext uri="{FF2B5EF4-FFF2-40B4-BE49-F238E27FC236}">
                    <a16:creationId xmlns:a16="http://schemas.microsoft.com/office/drawing/2014/main" id="{3B451710-5E87-4124-94FF-D119480FD4DF}"/>
                  </a:ext>
                </a:extLst>
              </p:cNvPr>
              <p:cNvSpPr txBox="1"/>
              <p:nvPr/>
            </p:nvSpPr>
            <p:spPr>
              <a:xfrm>
                <a:off x="186307" y="3785277"/>
                <a:ext cx="17610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 dirty="0">
                    <a:solidFill>
                      <a:srgbClr val="FF0000"/>
                    </a:solidFill>
                  </a:rPr>
                  <a:t>癒着形成方向</a:t>
                </a:r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" name="グループ化 229"/>
            <p:cNvGrpSpPr/>
            <p:nvPr/>
          </p:nvGrpSpPr>
          <p:grpSpPr>
            <a:xfrm>
              <a:off x="6303697" y="2985370"/>
              <a:ext cx="1867704" cy="1688616"/>
              <a:chOff x="704818" y="2369655"/>
              <a:chExt cx="1867704" cy="1688616"/>
            </a:xfrm>
          </p:grpSpPr>
          <p:grpSp>
            <p:nvGrpSpPr>
              <p:cNvPr id="150" name="グループ化 232">
                <a:extLst>
                  <a:ext uri="{FF2B5EF4-FFF2-40B4-BE49-F238E27FC236}">
                    <a16:creationId xmlns:a16="http://schemas.microsoft.com/office/drawing/2014/main" id="{AB7D409F-037F-4913-A72B-A1AE963552C1}"/>
                  </a:ext>
                </a:extLst>
              </p:cNvPr>
              <p:cNvGrpSpPr/>
              <p:nvPr/>
            </p:nvGrpSpPr>
            <p:grpSpPr>
              <a:xfrm>
                <a:off x="1160068" y="2690029"/>
                <a:ext cx="1092600" cy="1091244"/>
                <a:chOff x="1170432" y="1856232"/>
                <a:chExt cx="2578608" cy="2578608"/>
              </a:xfrm>
            </p:grpSpPr>
            <p:sp>
              <p:nvSpPr>
                <p:cNvPr id="159" name="正方形/長方形 242">
                  <a:extLst>
                    <a:ext uri="{FF2B5EF4-FFF2-40B4-BE49-F238E27FC236}">
                      <a16:creationId xmlns:a16="http://schemas.microsoft.com/office/drawing/2014/main" id="{5C27CFD0-DF30-429A-9829-16CDD3189A1C}"/>
                    </a:ext>
                  </a:extLst>
                </p:cNvPr>
                <p:cNvSpPr/>
                <p:nvPr/>
              </p:nvSpPr>
              <p:spPr>
                <a:xfrm>
                  <a:off x="1170432" y="1856232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正方形/長方形 243">
                  <a:extLst>
                    <a:ext uri="{FF2B5EF4-FFF2-40B4-BE49-F238E27FC236}">
                      <a16:creationId xmlns:a16="http://schemas.microsoft.com/office/drawing/2014/main" id="{59D07A05-6DDA-4D4E-A542-E6A46EF5D7F3}"/>
                    </a:ext>
                  </a:extLst>
                </p:cNvPr>
                <p:cNvSpPr/>
                <p:nvPr/>
              </p:nvSpPr>
              <p:spPr>
                <a:xfrm>
                  <a:off x="2889504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正方形/長方形 244">
                  <a:extLst>
                    <a:ext uri="{FF2B5EF4-FFF2-40B4-BE49-F238E27FC236}">
                      <a16:creationId xmlns:a16="http://schemas.microsoft.com/office/drawing/2014/main" id="{F76BBF58-A9F5-46A1-A27B-356FBC788690}"/>
                    </a:ext>
                  </a:extLst>
                </p:cNvPr>
                <p:cNvSpPr/>
                <p:nvPr/>
              </p:nvSpPr>
              <p:spPr>
                <a:xfrm>
                  <a:off x="2029968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2" name="正方形/長方形 245">
                  <a:extLst>
                    <a:ext uri="{FF2B5EF4-FFF2-40B4-BE49-F238E27FC236}">
                      <a16:creationId xmlns:a16="http://schemas.microsoft.com/office/drawing/2014/main" id="{3C71CBA2-5BFF-453C-AC25-E03CA9BA2AD9}"/>
                    </a:ext>
                  </a:extLst>
                </p:cNvPr>
                <p:cNvSpPr/>
                <p:nvPr/>
              </p:nvSpPr>
              <p:spPr>
                <a:xfrm>
                  <a:off x="1170432" y="2715768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正方形/長方形 246">
                  <a:extLst>
                    <a:ext uri="{FF2B5EF4-FFF2-40B4-BE49-F238E27FC236}">
                      <a16:creationId xmlns:a16="http://schemas.microsoft.com/office/drawing/2014/main" id="{D0CA5000-F8BB-4524-B487-B351E0349F53}"/>
                    </a:ext>
                  </a:extLst>
                </p:cNvPr>
                <p:cNvSpPr/>
                <p:nvPr/>
              </p:nvSpPr>
              <p:spPr>
                <a:xfrm>
                  <a:off x="2889504" y="2715768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正方形/長方形 247">
                  <a:extLst>
                    <a:ext uri="{FF2B5EF4-FFF2-40B4-BE49-F238E27FC236}">
                      <a16:creationId xmlns:a16="http://schemas.microsoft.com/office/drawing/2014/main" id="{AD4CB496-73E7-4A8A-B62F-1892DBB1B43B}"/>
                    </a:ext>
                  </a:extLst>
                </p:cNvPr>
                <p:cNvSpPr/>
                <p:nvPr/>
              </p:nvSpPr>
              <p:spPr>
                <a:xfrm>
                  <a:off x="2029968" y="2715768"/>
                  <a:ext cx="859536" cy="8595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5" name="正方形/長方形 248">
                  <a:extLst>
                    <a:ext uri="{FF2B5EF4-FFF2-40B4-BE49-F238E27FC236}">
                      <a16:creationId xmlns:a16="http://schemas.microsoft.com/office/drawing/2014/main" id="{6EA3D46F-174B-40B2-A5C2-791ACE8553F2}"/>
                    </a:ext>
                  </a:extLst>
                </p:cNvPr>
                <p:cNvSpPr/>
                <p:nvPr/>
              </p:nvSpPr>
              <p:spPr>
                <a:xfrm>
                  <a:off x="1170432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6" name="正方形/長方形 249">
                  <a:extLst>
                    <a:ext uri="{FF2B5EF4-FFF2-40B4-BE49-F238E27FC236}">
                      <a16:creationId xmlns:a16="http://schemas.microsoft.com/office/drawing/2014/main" id="{2161C341-13B7-45A8-98E3-A00411FCA6C8}"/>
                    </a:ext>
                  </a:extLst>
                </p:cNvPr>
                <p:cNvSpPr/>
                <p:nvPr/>
              </p:nvSpPr>
              <p:spPr>
                <a:xfrm>
                  <a:off x="2889504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7" name="正方形/長方形 250">
                  <a:extLst>
                    <a:ext uri="{FF2B5EF4-FFF2-40B4-BE49-F238E27FC236}">
                      <a16:creationId xmlns:a16="http://schemas.microsoft.com/office/drawing/2014/main" id="{6EC1C146-AA4D-42A4-8392-6B91D07A9919}"/>
                    </a:ext>
                  </a:extLst>
                </p:cNvPr>
                <p:cNvSpPr/>
                <p:nvPr/>
              </p:nvSpPr>
              <p:spPr>
                <a:xfrm>
                  <a:off x="2029968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51" name="直線矢印コネクタ 233">
                <a:extLst>
                  <a:ext uri="{FF2B5EF4-FFF2-40B4-BE49-F238E27FC236}">
                    <a16:creationId xmlns:a16="http://schemas.microsoft.com/office/drawing/2014/main" id="{E62D9B1F-5F99-4ED1-AC9F-B2780D1C5BCC}"/>
                  </a:ext>
                </a:extLst>
              </p:cNvPr>
              <p:cNvCxnSpPr>
                <a:cxnSpLocks/>
                <a:stCxn id="164" idx="3"/>
              </p:cNvCxnSpPr>
              <p:nvPr/>
            </p:nvCxnSpPr>
            <p:spPr>
              <a:xfrm>
                <a:off x="1888469" y="3235650"/>
                <a:ext cx="182100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線矢印コネクタ 234">
                <a:extLst>
                  <a:ext uri="{FF2B5EF4-FFF2-40B4-BE49-F238E27FC236}">
                    <a16:creationId xmlns:a16="http://schemas.microsoft.com/office/drawing/2014/main" id="{40D0AAB0-3811-4727-8115-874A0E70ADED}"/>
                  </a:ext>
                </a:extLst>
              </p:cNvPr>
              <p:cNvCxnSpPr>
                <a:stCxn id="164" idx="0"/>
              </p:cNvCxnSpPr>
              <p:nvPr/>
            </p:nvCxnSpPr>
            <p:spPr>
              <a:xfrm flipV="1">
                <a:off x="1706368" y="2871902"/>
                <a:ext cx="1" cy="181874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線矢印コネクタ 235">
                <a:extLst>
                  <a:ext uri="{FF2B5EF4-FFF2-40B4-BE49-F238E27FC236}">
                    <a16:creationId xmlns:a16="http://schemas.microsoft.com/office/drawing/2014/main" id="{0EE8D1CE-401B-43D7-9213-3B77BAB5CB75}"/>
                  </a:ext>
                </a:extLst>
              </p:cNvPr>
              <p:cNvCxnSpPr>
                <a:cxnSpLocks/>
                <a:stCxn id="164" idx="1"/>
              </p:cNvCxnSpPr>
              <p:nvPr/>
            </p:nvCxnSpPr>
            <p:spPr>
              <a:xfrm flipH="1">
                <a:off x="1342168" y="3235650"/>
                <a:ext cx="182100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線矢印コネクタ 236">
                <a:extLst>
                  <a:ext uri="{FF2B5EF4-FFF2-40B4-BE49-F238E27FC236}">
                    <a16:creationId xmlns:a16="http://schemas.microsoft.com/office/drawing/2014/main" id="{1F01E555-BCE2-459A-B974-20A3B45A6474}"/>
                  </a:ext>
                </a:extLst>
              </p:cNvPr>
              <p:cNvCxnSpPr>
                <a:stCxn id="167" idx="0"/>
              </p:cNvCxnSpPr>
              <p:nvPr/>
            </p:nvCxnSpPr>
            <p:spPr>
              <a:xfrm>
                <a:off x="1706368" y="3417523"/>
                <a:ext cx="1" cy="181874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" name="テキスト ボックス 237">
                <a:extLst>
                  <a:ext uri="{FF2B5EF4-FFF2-40B4-BE49-F238E27FC236}">
                    <a16:creationId xmlns:a16="http://schemas.microsoft.com/office/drawing/2014/main" id="{12C359FB-36BD-4758-A0C4-F21E0C75933A}"/>
                  </a:ext>
                </a:extLst>
              </p:cNvPr>
              <p:cNvSpPr txBox="1"/>
              <p:nvPr/>
            </p:nvSpPr>
            <p:spPr>
              <a:xfrm>
                <a:off x="704818" y="3049061"/>
                <a:ext cx="546300" cy="373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ja-JP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テキスト ボックス 238"/>
                  <p:cNvSpPr txBox="1"/>
                  <p:nvPr/>
                </p:nvSpPr>
                <p:spPr>
                  <a:xfrm>
                    <a:off x="828403" y="3061296"/>
                    <a:ext cx="2861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" name="テキスト ボックス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03" y="3061296"/>
                    <a:ext cx="286104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7021" r="-8511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テキスト ボックス 239"/>
                  <p:cNvSpPr txBox="1"/>
                  <p:nvPr/>
                </p:nvSpPr>
                <p:spPr>
                  <a:xfrm>
                    <a:off x="1550020" y="3781272"/>
                    <a:ext cx="31495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18" name="テキスト ボックス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020" y="3781272"/>
                    <a:ext cx="31495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647" r="-980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テキスト ボックス 240"/>
                  <p:cNvSpPr txBox="1"/>
                  <p:nvPr/>
                </p:nvSpPr>
                <p:spPr>
                  <a:xfrm>
                    <a:off x="1575502" y="2369655"/>
                    <a:ext cx="3133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19" name="テキスト ボックス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5502" y="2369655"/>
                    <a:ext cx="31335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647" r="-7843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テキスト ボックス 241"/>
                  <p:cNvSpPr txBox="1"/>
                  <p:nvPr/>
                </p:nvSpPr>
                <p:spPr>
                  <a:xfrm>
                    <a:off x="2286418" y="3097149"/>
                    <a:ext cx="2861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20" name="テキスト ボックス 1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6418" y="3097149"/>
                    <a:ext cx="28610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565" r="-1087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テキスト ボックス 230"/>
                <p:cNvSpPr txBox="1"/>
                <p:nvPr/>
              </p:nvSpPr>
              <p:spPr>
                <a:xfrm>
                  <a:off x="6422672" y="4798056"/>
                  <a:ext cx="18954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21" name="テキスト ボックス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672" y="4798056"/>
                  <a:ext cx="189545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51" r="-1929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テキスト ボックス 231">
              <a:extLst>
                <a:ext uri="{FF2B5EF4-FFF2-40B4-BE49-F238E27FC236}">
                  <a16:creationId xmlns:a16="http://schemas.microsoft.com/office/drawing/2014/main" id="{6AE0E8B2-7084-43FF-B421-E0D098C998C1}"/>
                </a:ext>
              </a:extLst>
            </p:cNvPr>
            <p:cNvSpPr txBox="1"/>
            <p:nvPr/>
          </p:nvSpPr>
          <p:spPr>
            <a:xfrm>
              <a:off x="6163112" y="1957676"/>
              <a:ext cx="2317787" cy="461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b="1" dirty="0"/>
                <a:t>分裂・遊走確率</a:t>
              </a:r>
              <a:endParaRPr kumimoji="1" lang="ja-JP" altLang="en-US" sz="2400" b="1" dirty="0"/>
            </a:p>
          </p:txBody>
        </p:sp>
      </p:grpSp>
      <p:grpSp>
        <p:nvGrpSpPr>
          <p:cNvPr id="122" name="グループ化 121"/>
          <p:cNvGrpSpPr/>
          <p:nvPr/>
        </p:nvGrpSpPr>
        <p:grpSpPr>
          <a:xfrm>
            <a:off x="654663" y="1216194"/>
            <a:ext cx="7834675" cy="454209"/>
            <a:chOff x="726466" y="1197092"/>
            <a:chExt cx="7834675" cy="454209"/>
          </a:xfrm>
        </p:grpSpPr>
        <p:sp>
          <p:nvSpPr>
            <p:cNvPr id="123" name="テキスト ボックス 122"/>
            <p:cNvSpPr txBox="1"/>
            <p:nvPr/>
          </p:nvSpPr>
          <p:spPr>
            <a:xfrm>
              <a:off x="726466" y="1247295"/>
              <a:ext cx="780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線維芽細胞は</a:t>
              </a:r>
              <a:r>
                <a:rPr kumimoji="1" lang="ja-JP" altLang="en-US" b="1" dirty="0">
                  <a:solidFill>
                    <a:schemeClr val="accent2"/>
                  </a:solidFill>
                </a:rPr>
                <a:t>フィブリンとコラーゲンがあるところにのみ</a:t>
              </a:r>
              <a:r>
                <a:rPr kumimoji="1" lang="ja-JP" altLang="en-US" dirty="0"/>
                <a:t>遊走・分裂可能</a:t>
              </a:r>
            </a:p>
          </p:txBody>
        </p:sp>
        <p:sp>
          <p:nvSpPr>
            <p:cNvPr id="124" name="角丸四角形 123"/>
            <p:cNvSpPr/>
            <p:nvPr/>
          </p:nvSpPr>
          <p:spPr>
            <a:xfrm>
              <a:off x="759005" y="1197092"/>
              <a:ext cx="7802136" cy="454209"/>
            </a:xfrm>
            <a:prstGeom prst="round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" name="グループ化 349"/>
          <p:cNvGrpSpPr/>
          <p:nvPr/>
        </p:nvGrpSpPr>
        <p:grpSpPr>
          <a:xfrm>
            <a:off x="500103" y="4184046"/>
            <a:ext cx="4605701" cy="2253174"/>
            <a:chOff x="495334" y="4482967"/>
            <a:chExt cx="4605701" cy="2253174"/>
          </a:xfrm>
        </p:grpSpPr>
        <p:grpSp>
          <p:nvGrpSpPr>
            <p:cNvPr id="11" name="グループ化 350"/>
            <p:cNvGrpSpPr/>
            <p:nvPr/>
          </p:nvGrpSpPr>
          <p:grpSpPr>
            <a:xfrm>
              <a:off x="1718594" y="4482967"/>
              <a:ext cx="3382441" cy="1343565"/>
              <a:chOff x="1691755" y="3662442"/>
              <a:chExt cx="3382441" cy="1343565"/>
            </a:xfrm>
          </p:grpSpPr>
          <p:grpSp>
            <p:nvGrpSpPr>
              <p:cNvPr id="9" name="グループ化 353"/>
              <p:cNvGrpSpPr/>
              <p:nvPr/>
            </p:nvGrpSpPr>
            <p:grpSpPr>
              <a:xfrm>
                <a:off x="1691755" y="3662442"/>
                <a:ext cx="3382441" cy="1343565"/>
                <a:chOff x="5060268" y="3900793"/>
                <a:chExt cx="3382441" cy="1343565"/>
              </a:xfrm>
            </p:grpSpPr>
            <p:sp>
              <p:nvSpPr>
                <p:cNvPr id="169" name="テキスト ボックス 355"/>
                <p:cNvSpPr txBox="1"/>
                <p:nvPr/>
              </p:nvSpPr>
              <p:spPr>
                <a:xfrm>
                  <a:off x="5902613" y="3900793"/>
                  <a:ext cx="843013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2400" b="1" dirty="0"/>
                    <a:t>遊走</a:t>
                  </a:r>
                  <a:endParaRPr kumimoji="1" lang="ja-JP" altLang="en-US" sz="2400" b="1" dirty="0"/>
                </a:p>
              </p:txBody>
            </p:sp>
            <p:grpSp>
              <p:nvGrpSpPr>
                <p:cNvPr id="109" name="グループ化 356"/>
                <p:cNvGrpSpPr/>
                <p:nvPr/>
              </p:nvGrpSpPr>
              <p:grpSpPr>
                <a:xfrm>
                  <a:off x="5060268" y="4352875"/>
                  <a:ext cx="3382441" cy="891483"/>
                  <a:chOff x="3281707" y="3683770"/>
                  <a:chExt cx="3382441" cy="891483"/>
                </a:xfrm>
              </p:grpSpPr>
              <p:grpSp>
                <p:nvGrpSpPr>
                  <p:cNvPr id="56" name="グループ化 357"/>
                  <p:cNvGrpSpPr/>
                  <p:nvPr/>
                </p:nvGrpSpPr>
                <p:grpSpPr>
                  <a:xfrm>
                    <a:off x="5764100" y="3683770"/>
                    <a:ext cx="900048" cy="891483"/>
                    <a:chOff x="1170432" y="1856232"/>
                    <a:chExt cx="2578608" cy="2578608"/>
                  </a:xfrm>
                </p:grpSpPr>
                <p:sp>
                  <p:nvSpPr>
                    <p:cNvPr id="57" name="正方形/長方形 360"/>
                    <p:cNvSpPr/>
                    <p:nvPr/>
                  </p:nvSpPr>
                  <p:spPr>
                    <a:xfrm>
                      <a:off x="1170432" y="1856232"/>
                      <a:ext cx="859536" cy="85953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8" name="正方形/長方形 361"/>
                    <p:cNvSpPr/>
                    <p:nvPr/>
                  </p:nvSpPr>
                  <p:spPr>
                    <a:xfrm>
                      <a:off x="2889504" y="1856232"/>
                      <a:ext cx="859536" cy="85953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9" name="正方形/長方形 362"/>
                    <p:cNvSpPr/>
                    <p:nvPr/>
                  </p:nvSpPr>
                  <p:spPr>
                    <a:xfrm>
                      <a:off x="2029968" y="1856232"/>
                      <a:ext cx="859536" cy="8595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0" name="正方形/長方形 363"/>
                    <p:cNvSpPr/>
                    <p:nvPr/>
                  </p:nvSpPr>
                  <p:spPr>
                    <a:xfrm>
                      <a:off x="1170432" y="2715768"/>
                      <a:ext cx="859536" cy="85953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1" name="正方形/長方形 364"/>
                    <p:cNvSpPr/>
                    <p:nvPr/>
                  </p:nvSpPr>
                  <p:spPr>
                    <a:xfrm>
                      <a:off x="2889504" y="2715768"/>
                      <a:ext cx="859536" cy="859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2" name="正方形/長方形 365"/>
                    <p:cNvSpPr/>
                    <p:nvPr/>
                  </p:nvSpPr>
                  <p:spPr>
                    <a:xfrm>
                      <a:off x="2029968" y="2715768"/>
                      <a:ext cx="859536" cy="859536"/>
                    </a:xfrm>
                    <a:prstGeom prst="rect">
                      <a:avLst/>
                    </a:prstGeom>
                    <a:solidFill>
                      <a:srgbClr val="FF99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3" name="正方形/長方形 366"/>
                    <p:cNvSpPr/>
                    <p:nvPr/>
                  </p:nvSpPr>
                  <p:spPr>
                    <a:xfrm>
                      <a:off x="1170432" y="3575304"/>
                      <a:ext cx="859536" cy="8595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4" name="正方形/長方形 367"/>
                    <p:cNvSpPr/>
                    <p:nvPr/>
                  </p:nvSpPr>
                  <p:spPr>
                    <a:xfrm>
                      <a:off x="2889504" y="3575304"/>
                      <a:ext cx="859536" cy="8595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5" name="正方形/長方形 368"/>
                    <p:cNvSpPr/>
                    <p:nvPr/>
                  </p:nvSpPr>
                  <p:spPr>
                    <a:xfrm>
                      <a:off x="2029968" y="3575304"/>
                      <a:ext cx="859536" cy="859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cxnSp>
                <p:nvCxnSpPr>
                  <p:cNvPr id="77" name="直線矢印コネクタ 358"/>
                  <p:cNvCxnSpPr/>
                  <p:nvPr/>
                </p:nvCxnSpPr>
                <p:spPr>
                  <a:xfrm>
                    <a:off x="3281707" y="4129513"/>
                    <a:ext cx="793713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線矢印コネクタ 359"/>
                  <p:cNvCxnSpPr>
                    <a:endCxn id="60" idx="1"/>
                  </p:cNvCxnSpPr>
                  <p:nvPr/>
                </p:nvCxnSpPr>
                <p:spPr>
                  <a:xfrm>
                    <a:off x="4975467" y="4129513"/>
                    <a:ext cx="788633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9" name="正方形/長方形 354"/>
              <p:cNvSpPr/>
              <p:nvPr/>
            </p:nvSpPr>
            <p:spPr>
              <a:xfrm>
                <a:off x="4477635" y="4114524"/>
                <a:ext cx="300016" cy="29716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41" name="テキスト ボックス 351"/>
            <p:cNvSpPr txBox="1"/>
            <p:nvPr/>
          </p:nvSpPr>
          <p:spPr>
            <a:xfrm>
              <a:off x="495334" y="5965379"/>
              <a:ext cx="1646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周辺セルと</a:t>
              </a:r>
              <a:endParaRPr lang="en-US" altLang="ja-JP" sz="1600" dirty="0"/>
            </a:p>
            <a:p>
              <a:pPr algn="ctr"/>
              <a:r>
                <a:rPr lang="ja-JP" altLang="en-US" sz="1600" dirty="0"/>
                <a:t>癒着方向</a:t>
              </a:r>
              <a:r>
                <a:rPr kumimoji="1" lang="ja-JP" altLang="en-US" sz="1600" dirty="0"/>
                <a:t>を確認</a:t>
              </a:r>
            </a:p>
          </p:txBody>
        </p:sp>
        <p:sp>
          <p:nvSpPr>
            <p:cNvPr id="142" name="テキスト ボックス 352"/>
            <p:cNvSpPr txBox="1"/>
            <p:nvPr/>
          </p:nvSpPr>
          <p:spPr>
            <a:xfrm>
              <a:off x="1978702" y="5905144"/>
              <a:ext cx="22267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フィブリンまたは</a:t>
              </a:r>
              <a:endParaRPr lang="en-US" altLang="ja-JP" sz="1600" dirty="0"/>
            </a:p>
            <a:p>
              <a:pPr algn="ctr"/>
              <a:r>
                <a:rPr lang="ja-JP" altLang="en-US" sz="1600" dirty="0"/>
                <a:t>コラーゲンのセルに</a:t>
              </a:r>
              <a:endParaRPr lang="en-US" altLang="ja-JP" sz="1600" dirty="0"/>
            </a:p>
            <a:p>
              <a:pPr algn="ctr"/>
              <a:r>
                <a:rPr lang="ja-JP" altLang="en-US" sz="1600" dirty="0"/>
                <a:t>右図の確率で分裂</a:t>
              </a:r>
              <a:endParaRPr kumimoji="1" lang="ja-JP" altLang="en-US" sz="1600" dirty="0"/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12420" y="4634121"/>
            <a:ext cx="900047" cy="891484"/>
            <a:chOff x="812420" y="4634121"/>
            <a:chExt cx="900047" cy="891484"/>
          </a:xfrm>
        </p:grpSpPr>
        <p:grpSp>
          <p:nvGrpSpPr>
            <p:cNvPr id="201" name="グループ化 200"/>
            <p:cNvGrpSpPr/>
            <p:nvPr/>
          </p:nvGrpSpPr>
          <p:grpSpPr>
            <a:xfrm>
              <a:off x="812420" y="4634121"/>
              <a:ext cx="900047" cy="891484"/>
              <a:chOff x="1170432" y="1856232"/>
              <a:chExt cx="2578608" cy="2578608"/>
            </a:xfrm>
          </p:grpSpPr>
          <p:sp>
            <p:nvSpPr>
              <p:cNvPr id="202" name="正方形/長方形 201"/>
              <p:cNvSpPr/>
              <p:nvPr/>
            </p:nvSpPr>
            <p:spPr>
              <a:xfrm>
                <a:off x="1170432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2889504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2029968" y="1856232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1170432" y="2715768"/>
                <a:ext cx="859536" cy="859536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6" name="正方形/長方形 205"/>
              <p:cNvSpPr/>
              <p:nvPr/>
            </p:nvSpPr>
            <p:spPr>
              <a:xfrm>
                <a:off x="2889504" y="2715768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7" name="正方形/長方形 206"/>
              <p:cNvSpPr/>
              <p:nvPr/>
            </p:nvSpPr>
            <p:spPr>
              <a:xfrm>
                <a:off x="2029968" y="2715768"/>
                <a:ext cx="859536" cy="85953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8" name="正方形/長方形 207"/>
              <p:cNvSpPr/>
              <p:nvPr/>
            </p:nvSpPr>
            <p:spPr>
              <a:xfrm>
                <a:off x="1170432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9" name="正方形/長方形 208"/>
              <p:cNvSpPr/>
              <p:nvPr/>
            </p:nvSpPr>
            <p:spPr>
              <a:xfrm>
                <a:off x="2889504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0" name="正方形/長方形 209"/>
              <p:cNvSpPr/>
              <p:nvPr/>
            </p:nvSpPr>
            <p:spPr>
              <a:xfrm>
                <a:off x="2029968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11" name="正方形/長方形 210"/>
            <p:cNvSpPr/>
            <p:nvPr/>
          </p:nvSpPr>
          <p:spPr>
            <a:xfrm>
              <a:off x="1112435" y="4634121"/>
              <a:ext cx="300016" cy="297161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rgbClr val="FF99CC"/>
              </a:bgClr>
            </a:patt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1412451" y="4931282"/>
              <a:ext cx="300016" cy="297161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1112465" y="5228443"/>
              <a:ext cx="300016" cy="297161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820391" y="4932301"/>
              <a:ext cx="300016" cy="297161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accent4">
                  <a:lumMod val="40000"/>
                  <a:lumOff val="60000"/>
                </a:schemeClr>
              </a:bgClr>
            </a:patt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2516910" y="4634120"/>
            <a:ext cx="906795" cy="893496"/>
            <a:chOff x="2516910" y="4634120"/>
            <a:chExt cx="906795" cy="893496"/>
          </a:xfrm>
        </p:grpSpPr>
        <p:grpSp>
          <p:nvGrpSpPr>
            <p:cNvPr id="215" name="グループ化 214"/>
            <p:cNvGrpSpPr/>
            <p:nvPr/>
          </p:nvGrpSpPr>
          <p:grpSpPr>
            <a:xfrm>
              <a:off x="2517076" y="4634120"/>
              <a:ext cx="900047" cy="891484"/>
              <a:chOff x="1170432" y="1856232"/>
              <a:chExt cx="2578608" cy="2578608"/>
            </a:xfrm>
          </p:grpSpPr>
          <p:sp>
            <p:nvSpPr>
              <p:cNvPr id="216" name="正方形/長方形 215"/>
              <p:cNvSpPr/>
              <p:nvPr/>
            </p:nvSpPr>
            <p:spPr>
              <a:xfrm>
                <a:off x="1170432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正方形/長方形 216"/>
              <p:cNvSpPr/>
              <p:nvPr/>
            </p:nvSpPr>
            <p:spPr>
              <a:xfrm>
                <a:off x="2889504" y="1856232"/>
                <a:ext cx="859536" cy="859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8" name="正方形/長方形 217"/>
              <p:cNvSpPr/>
              <p:nvPr/>
            </p:nvSpPr>
            <p:spPr>
              <a:xfrm>
                <a:off x="2029968" y="1856232"/>
                <a:ext cx="859536" cy="859536"/>
              </a:xfrm>
              <a:prstGeom prst="rect">
                <a:avLst/>
              </a:prstGeom>
              <a:pattFill prst="wdUpDiag">
                <a:fgClr>
                  <a:schemeClr val="accent5"/>
                </a:fgClr>
                <a:bgClr>
                  <a:srgbClr val="FF99CC"/>
                </a:bgClr>
              </a:pattFill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9" name="正方形/長方形 218"/>
              <p:cNvSpPr/>
              <p:nvPr/>
            </p:nvSpPr>
            <p:spPr>
              <a:xfrm>
                <a:off x="1170432" y="2715768"/>
                <a:ext cx="859536" cy="8595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正方形/長方形 219"/>
              <p:cNvSpPr/>
              <p:nvPr/>
            </p:nvSpPr>
            <p:spPr>
              <a:xfrm>
                <a:off x="2889504" y="2715768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1" name="正方形/長方形 220"/>
              <p:cNvSpPr/>
              <p:nvPr/>
            </p:nvSpPr>
            <p:spPr>
              <a:xfrm>
                <a:off x="1170432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2" name="正方形/長方形 221"/>
              <p:cNvSpPr/>
              <p:nvPr/>
            </p:nvSpPr>
            <p:spPr>
              <a:xfrm>
                <a:off x="2889504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3" name="正方形/長方形 222"/>
              <p:cNvSpPr/>
              <p:nvPr/>
            </p:nvSpPr>
            <p:spPr>
              <a:xfrm>
                <a:off x="2029968" y="3575304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4" name="正方形/長方形 223"/>
              <p:cNvSpPr/>
              <p:nvPr/>
            </p:nvSpPr>
            <p:spPr>
              <a:xfrm>
                <a:off x="2029968" y="2715768"/>
                <a:ext cx="859536" cy="85953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25" name="正方形/長方形 224"/>
            <p:cNvSpPr/>
            <p:nvPr/>
          </p:nvSpPr>
          <p:spPr>
            <a:xfrm>
              <a:off x="2516910" y="4930264"/>
              <a:ext cx="300016" cy="297161"/>
            </a:xfrm>
            <a:prstGeom prst="rect">
              <a:avLst/>
            </a:prstGeom>
            <a:pattFill prst="wdUpDiag">
              <a:fgClr>
                <a:schemeClr val="accent5"/>
              </a:fgClr>
              <a:bgClr>
                <a:schemeClr val="accent4">
                  <a:lumMod val="40000"/>
                  <a:lumOff val="60000"/>
                </a:schemeClr>
              </a:bgClr>
            </a:pattFill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2819401" y="5230455"/>
              <a:ext cx="300016" cy="29716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3123689" y="4931551"/>
              <a:ext cx="300016" cy="29716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26" name="図 3">
            <a:extLst>
              <a:ext uri="{FF2B5EF4-FFF2-40B4-BE49-F238E27FC236}">
                <a16:creationId xmlns:a16="http://schemas.microsoft.com/office/drawing/2014/main" id="{437D47B0-B56B-4A72-9A1E-3DDF3E65D0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815"/>
          <a:stretch/>
        </p:blipFill>
        <p:spPr>
          <a:xfrm>
            <a:off x="6327997" y="5493725"/>
            <a:ext cx="1857596" cy="1295094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BB8F8A3-994B-4366-84CB-EED969C43D8A}"/>
              </a:ext>
            </a:extLst>
          </p:cNvPr>
          <p:cNvSpPr/>
          <p:nvPr/>
        </p:nvSpPr>
        <p:spPr>
          <a:xfrm>
            <a:off x="4323036" y="5737629"/>
            <a:ext cx="1822946" cy="689838"/>
          </a:xfrm>
          <a:prstGeom prst="wedgeRectCallout">
            <a:avLst>
              <a:gd name="adj1" fmla="val -33185"/>
              <a:gd name="adj2" fmla="val -14374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</a:rPr>
              <a:t>線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維</a:t>
            </a:r>
            <a:r>
              <a:rPr lang="ja-JP" altLang="en-US" sz="1600">
                <a:solidFill>
                  <a:sysClr val="windowText" lastClr="000000"/>
                </a:solidFill>
              </a:rPr>
              <a:t>芽細胞が</a:t>
            </a:r>
            <a:endParaRPr lang="en-US" altLang="ja-JP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sz="1600">
                <a:solidFill>
                  <a:sysClr val="windowText" lastClr="000000"/>
                </a:solidFill>
              </a:rPr>
              <a:t>コラーゲンを放出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6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E3F9D-196A-434E-9238-B3D94A766E2F}" type="slidenum">
              <a:rPr lang="en-US" altLang="ja-JP" smtClean="0"/>
              <a:pPr/>
              <a:t>25</a:t>
            </a:fld>
            <a:endParaRPr lang="en-US" altLang="ja-JP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癒着形成</a:t>
            </a:r>
          </a:p>
        </p:txBody>
      </p:sp>
      <p:grpSp>
        <p:nvGrpSpPr>
          <p:cNvPr id="55" name="グループ化 54"/>
          <p:cNvGrpSpPr/>
          <p:nvPr/>
        </p:nvGrpSpPr>
        <p:grpSpPr>
          <a:xfrm>
            <a:off x="5444027" y="2122900"/>
            <a:ext cx="2988000" cy="2700876"/>
            <a:chOff x="1920469" y="2013172"/>
            <a:chExt cx="2988000" cy="2700876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62148298-3466-427E-A467-7797157479D3}"/>
                </a:ext>
              </a:extLst>
            </p:cNvPr>
            <p:cNvCxnSpPr/>
            <p:nvPr/>
          </p:nvCxnSpPr>
          <p:spPr>
            <a:xfrm rot="5400000" flipH="1">
              <a:off x="1521988" y="3688913"/>
              <a:ext cx="159708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C00623D-76D9-412A-B48E-63CF93955D35}"/>
                </a:ext>
              </a:extLst>
            </p:cNvPr>
            <p:cNvSpPr txBox="1"/>
            <p:nvPr/>
          </p:nvSpPr>
          <p:spPr>
            <a:xfrm>
              <a:off x="1920469" y="2230048"/>
              <a:ext cx="2988000" cy="248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237B488-756C-416B-870B-AE616B6C760A}"/>
                </a:ext>
              </a:extLst>
            </p:cNvPr>
            <p:cNvGrpSpPr/>
            <p:nvPr/>
          </p:nvGrpSpPr>
          <p:grpSpPr>
            <a:xfrm>
              <a:off x="2445769" y="2752416"/>
              <a:ext cx="2340719" cy="1684052"/>
              <a:chOff x="6453588" y="3031514"/>
              <a:chExt cx="2340719" cy="1684052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AB7D409F-037F-4913-A72B-A1AE963552C1}"/>
                  </a:ext>
                </a:extLst>
              </p:cNvPr>
              <p:cNvGrpSpPr/>
              <p:nvPr/>
            </p:nvGrpSpPr>
            <p:grpSpPr>
              <a:xfrm>
                <a:off x="7038090" y="3334913"/>
                <a:ext cx="1080000" cy="1080000"/>
                <a:chOff x="1170432" y="1856232"/>
                <a:chExt cx="2578608" cy="2578608"/>
              </a:xfrm>
            </p:grpSpPr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5C27CFD0-DF30-429A-9829-16CDD3189A1C}"/>
                    </a:ext>
                  </a:extLst>
                </p:cNvPr>
                <p:cNvSpPr/>
                <p:nvPr/>
              </p:nvSpPr>
              <p:spPr>
                <a:xfrm>
                  <a:off x="1170432" y="1856232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59D07A05-6DDA-4D4E-A542-E6A46EF5D7F3}"/>
                    </a:ext>
                  </a:extLst>
                </p:cNvPr>
                <p:cNvSpPr/>
                <p:nvPr/>
              </p:nvSpPr>
              <p:spPr>
                <a:xfrm>
                  <a:off x="2889504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76BBF58-A9F5-46A1-A27B-356FBC788690}"/>
                    </a:ext>
                  </a:extLst>
                </p:cNvPr>
                <p:cNvSpPr/>
                <p:nvPr/>
              </p:nvSpPr>
              <p:spPr>
                <a:xfrm>
                  <a:off x="2029968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3C71CBA2-5BFF-453C-AC25-E03CA9BA2AD9}"/>
                    </a:ext>
                  </a:extLst>
                </p:cNvPr>
                <p:cNvSpPr/>
                <p:nvPr/>
              </p:nvSpPr>
              <p:spPr>
                <a:xfrm>
                  <a:off x="1170432" y="2715768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D0CA5000-F8BB-4524-B487-B351E0349F53}"/>
                    </a:ext>
                  </a:extLst>
                </p:cNvPr>
                <p:cNvSpPr/>
                <p:nvPr/>
              </p:nvSpPr>
              <p:spPr>
                <a:xfrm>
                  <a:off x="2889504" y="2715768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AD4CB496-73E7-4A8A-B62F-1892DBB1B43B}"/>
                    </a:ext>
                  </a:extLst>
                </p:cNvPr>
                <p:cNvSpPr/>
                <p:nvPr/>
              </p:nvSpPr>
              <p:spPr>
                <a:xfrm>
                  <a:off x="2029968" y="2715768"/>
                  <a:ext cx="859536" cy="8595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6EA3D46F-174B-40B2-A5C2-791ACE8553F2}"/>
                    </a:ext>
                  </a:extLst>
                </p:cNvPr>
                <p:cNvSpPr/>
                <p:nvPr/>
              </p:nvSpPr>
              <p:spPr>
                <a:xfrm>
                  <a:off x="1170432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正方形/長方形 27">
                  <a:extLst>
                    <a:ext uri="{FF2B5EF4-FFF2-40B4-BE49-F238E27FC236}">
                      <a16:creationId xmlns:a16="http://schemas.microsoft.com/office/drawing/2014/main" id="{2161C341-13B7-45A8-98E3-A00411FCA6C8}"/>
                    </a:ext>
                  </a:extLst>
                </p:cNvPr>
                <p:cNvSpPr/>
                <p:nvPr/>
              </p:nvSpPr>
              <p:spPr>
                <a:xfrm>
                  <a:off x="2889504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正方形/長方形 28">
                  <a:extLst>
                    <a:ext uri="{FF2B5EF4-FFF2-40B4-BE49-F238E27FC236}">
                      <a16:creationId xmlns:a16="http://schemas.microsoft.com/office/drawing/2014/main" id="{6EC1C146-AA4D-42A4-8392-6B91D07A9919}"/>
                    </a:ext>
                  </a:extLst>
                </p:cNvPr>
                <p:cNvSpPr/>
                <p:nvPr/>
              </p:nvSpPr>
              <p:spPr>
                <a:xfrm>
                  <a:off x="2029968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E62D9B1F-5F99-4ED1-AC9F-B2780D1C5BCC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>
                <a:off x="7758090" y="3874913"/>
                <a:ext cx="180000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40D0AAB0-3811-4727-8115-874A0E70ADED}"/>
                  </a:ext>
                </a:extLst>
              </p:cNvPr>
              <p:cNvCxnSpPr>
                <a:stCxn id="26" idx="0"/>
              </p:cNvCxnSpPr>
              <p:nvPr/>
            </p:nvCxnSpPr>
            <p:spPr>
              <a:xfrm flipV="1">
                <a:off x="7578090" y="3514913"/>
                <a:ext cx="0" cy="1800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0EE8D1CE-401B-43D7-9213-3B77BAB5CB75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>
                <a:off x="7218090" y="3874913"/>
                <a:ext cx="180000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1F01E555-BCE2-459A-B974-20A3B45A6474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>
                <a:off x="7578090" y="4054913"/>
                <a:ext cx="0" cy="1800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5871942-1AFC-46AC-98B8-E6932CE72234}"/>
                  </a:ext>
                </a:extLst>
              </p:cNvPr>
              <p:cNvSpPr txBox="1"/>
              <p:nvPr/>
            </p:nvSpPr>
            <p:spPr>
              <a:xfrm>
                <a:off x="7262538" y="3031514"/>
                <a:ext cx="646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0.25</a:t>
                </a:r>
                <a:endParaRPr kumimoji="1" lang="ja-JP" altLang="en-US" b="1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28ADE0B-9AE3-45DB-AF4E-914831D23336}"/>
                  </a:ext>
                </a:extLst>
              </p:cNvPr>
              <p:cNvSpPr txBox="1"/>
              <p:nvPr/>
            </p:nvSpPr>
            <p:spPr>
              <a:xfrm>
                <a:off x="7262538" y="4346234"/>
                <a:ext cx="646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0.25</a:t>
                </a:r>
                <a:endParaRPr kumimoji="1" lang="ja-JP" altLang="en-US" b="1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2C359FB-36BD-4758-A0C4-F21E0C75933A}"/>
                  </a:ext>
                </a:extLst>
              </p:cNvPr>
              <p:cNvSpPr txBox="1"/>
              <p:nvPr/>
            </p:nvSpPr>
            <p:spPr>
              <a:xfrm>
                <a:off x="6453588" y="3690247"/>
                <a:ext cx="6745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0.25</a:t>
                </a:r>
                <a:endParaRPr kumimoji="1" lang="ja-JP" altLang="en-US" b="1" dirty="0"/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A298F7B-725F-43A1-92E7-E6DBD5A83C13}"/>
                  </a:ext>
                </a:extLst>
              </p:cNvPr>
              <p:cNvSpPr txBox="1"/>
              <p:nvPr/>
            </p:nvSpPr>
            <p:spPr>
              <a:xfrm>
                <a:off x="8063330" y="3690247"/>
                <a:ext cx="73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0.25</a:t>
                </a:r>
                <a:endParaRPr kumimoji="1" lang="ja-JP" altLang="en-US" b="1" dirty="0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AE0E8B2-7084-43FF-B421-E0D098C998C1}"/>
                </a:ext>
              </a:extLst>
            </p:cNvPr>
            <p:cNvSpPr txBox="1"/>
            <p:nvPr/>
          </p:nvSpPr>
          <p:spPr>
            <a:xfrm>
              <a:off x="2262949" y="2013172"/>
              <a:ext cx="23772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b="1" dirty="0"/>
                <a:t>遊走・分裂確率</a:t>
              </a:r>
              <a:endParaRPr kumimoji="1" lang="ja-JP" altLang="en-US" sz="2400" b="1" dirty="0"/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3B451710-5E87-4124-94FF-D119480FD4DF}"/>
                </a:ext>
              </a:extLst>
            </p:cNvPr>
            <p:cNvSpPr txBox="1"/>
            <p:nvPr/>
          </p:nvSpPr>
          <p:spPr>
            <a:xfrm>
              <a:off x="1994665" y="2453317"/>
              <a:ext cx="1761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rgbClr val="FF0000"/>
                  </a:solidFill>
                </a:rPr>
                <a:t>癒着形成方向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テキスト ボックス 55"/>
          <p:cNvSpPr txBox="1"/>
          <p:nvPr/>
        </p:nvSpPr>
        <p:spPr>
          <a:xfrm>
            <a:off x="140881" y="1207222"/>
            <a:ext cx="453201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ja-JP" altLang="en-US" sz="2400" dirty="0"/>
              <a:t>遊走・分裂確率が</a:t>
            </a:r>
            <a:r>
              <a:rPr lang="ja-JP" altLang="en-US" sz="2400" b="1" dirty="0">
                <a:solidFill>
                  <a:schemeClr val="accent2"/>
                </a:solidFill>
              </a:rPr>
              <a:t>等しい</a:t>
            </a:r>
            <a:r>
              <a:rPr lang="ja-JP" altLang="en-US" sz="2400" dirty="0"/>
              <a:t>場合</a:t>
            </a:r>
            <a:endParaRPr kumimoji="1" lang="ja-JP" altLang="en-US" sz="2400" dirty="0"/>
          </a:p>
        </p:txBody>
      </p:sp>
      <p:pic>
        <p:nvPicPr>
          <p:cNvPr id="4" name="equiprob_no_sheet_no_adhesion">
            <a:hlinkClick r:id="" action="ppaction://media"/>
            <a:extLst>
              <a:ext uri="{FF2B5EF4-FFF2-40B4-BE49-F238E27FC236}">
                <a16:creationId xmlns:a16="http://schemas.microsoft.com/office/drawing/2014/main" id="{DD904630-5363-48FD-B451-EF905E2A4B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750" r="19053"/>
          <a:stretch/>
        </p:blipFill>
        <p:spPr>
          <a:xfrm>
            <a:off x="676524" y="1545543"/>
            <a:ext cx="4246852" cy="5040000"/>
          </a:xfrm>
          <a:prstGeom prst="rect">
            <a:avLst/>
          </a:prstGeom>
        </p:spPr>
      </p:pic>
      <p:sp>
        <p:nvSpPr>
          <p:cNvPr id="30" name="テキスト ボックス 5">
            <a:extLst>
              <a:ext uri="{FF2B5EF4-FFF2-40B4-BE49-F238E27FC236}">
                <a16:creationId xmlns:a16="http://schemas.microsoft.com/office/drawing/2014/main" id="{924F7759-FE2C-434F-B408-F2AB4BD7CE5C}"/>
              </a:ext>
            </a:extLst>
          </p:cNvPr>
          <p:cNvSpPr txBox="1"/>
          <p:nvPr/>
        </p:nvSpPr>
        <p:spPr>
          <a:xfrm>
            <a:off x="5431739" y="5071829"/>
            <a:ext cx="296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/>
              <a:t>遊走速度 </a:t>
            </a:r>
            <a:r>
              <a:rPr lang="en-US" altLang="ja-JP" sz="2400" b="1" dirty="0"/>
              <a:t>: 60</a:t>
            </a:r>
            <a:r>
              <a:rPr lang="ja-JP" altLang="en-US" sz="2400" b="1" dirty="0"/>
              <a:t> </a:t>
            </a:r>
            <a:r>
              <a:rPr lang="en-US" altLang="ja-JP" sz="2400" b="1" dirty="0" err="1"/>
              <a:t>μm</a:t>
            </a:r>
            <a:r>
              <a:rPr lang="en-US" altLang="ja-JP" sz="2400" b="1" dirty="0"/>
              <a:t>/h</a:t>
            </a:r>
          </a:p>
          <a:p>
            <a:pPr algn="ctr"/>
            <a:r>
              <a:rPr lang="ja-JP" altLang="en-US" sz="2400" b="1" dirty="0"/>
              <a:t>治癒速度 </a:t>
            </a:r>
            <a:r>
              <a:rPr lang="en-US" altLang="ja-JP" sz="2400" b="1" dirty="0"/>
              <a:t>: 20</a:t>
            </a:r>
            <a:r>
              <a:rPr lang="ja-JP" altLang="en-US" sz="2400" b="1" dirty="0"/>
              <a:t> </a:t>
            </a:r>
            <a:r>
              <a:rPr lang="en-US" altLang="ja-JP" sz="2400" b="1" dirty="0" err="1"/>
              <a:t>μm</a:t>
            </a:r>
            <a:r>
              <a:rPr lang="en-US" altLang="ja-JP" sz="2400" b="1" dirty="0"/>
              <a:t>/h</a:t>
            </a:r>
          </a:p>
        </p:txBody>
      </p:sp>
    </p:spTree>
    <p:extLst>
      <p:ext uri="{BB962C8B-B14F-4D97-AF65-F5344CB8AC3E}">
        <p14:creationId xmlns:p14="http://schemas.microsoft.com/office/powerpoint/2010/main" val="12434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E3F9D-196A-434E-9238-B3D94A766E2F}" type="slidenum">
              <a:rPr lang="en-US" altLang="ja-JP" smtClean="0"/>
              <a:pPr/>
              <a:t>26</a:t>
            </a:fld>
            <a:endParaRPr lang="en-US" altLang="ja-JP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癒着形成</a:t>
            </a:r>
          </a:p>
        </p:txBody>
      </p:sp>
      <p:grpSp>
        <p:nvGrpSpPr>
          <p:cNvPr id="55" name="グループ化 54"/>
          <p:cNvGrpSpPr/>
          <p:nvPr/>
        </p:nvGrpSpPr>
        <p:grpSpPr>
          <a:xfrm>
            <a:off x="5444027" y="2122900"/>
            <a:ext cx="2988000" cy="2700876"/>
            <a:chOff x="1920469" y="2013172"/>
            <a:chExt cx="2988000" cy="2700876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62148298-3466-427E-A467-7797157479D3}"/>
                </a:ext>
              </a:extLst>
            </p:cNvPr>
            <p:cNvCxnSpPr/>
            <p:nvPr/>
          </p:nvCxnSpPr>
          <p:spPr>
            <a:xfrm rot="5400000" flipH="1">
              <a:off x="1521988" y="3688913"/>
              <a:ext cx="159708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C00623D-76D9-412A-B48E-63CF93955D35}"/>
                </a:ext>
              </a:extLst>
            </p:cNvPr>
            <p:cNvSpPr txBox="1"/>
            <p:nvPr/>
          </p:nvSpPr>
          <p:spPr>
            <a:xfrm>
              <a:off x="1920469" y="2230048"/>
              <a:ext cx="2988000" cy="248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237B488-756C-416B-870B-AE616B6C760A}"/>
                </a:ext>
              </a:extLst>
            </p:cNvPr>
            <p:cNvGrpSpPr/>
            <p:nvPr/>
          </p:nvGrpSpPr>
          <p:grpSpPr>
            <a:xfrm>
              <a:off x="2546955" y="2752416"/>
              <a:ext cx="2239533" cy="1684052"/>
              <a:chOff x="6554774" y="3031514"/>
              <a:chExt cx="2239533" cy="1684052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AB7D409F-037F-4913-A72B-A1AE963552C1}"/>
                  </a:ext>
                </a:extLst>
              </p:cNvPr>
              <p:cNvGrpSpPr/>
              <p:nvPr/>
            </p:nvGrpSpPr>
            <p:grpSpPr>
              <a:xfrm>
                <a:off x="7038090" y="3334913"/>
                <a:ext cx="1080000" cy="1080000"/>
                <a:chOff x="1170432" y="1856232"/>
                <a:chExt cx="2578608" cy="2578608"/>
              </a:xfrm>
            </p:grpSpPr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5C27CFD0-DF30-429A-9829-16CDD3189A1C}"/>
                    </a:ext>
                  </a:extLst>
                </p:cNvPr>
                <p:cNvSpPr/>
                <p:nvPr/>
              </p:nvSpPr>
              <p:spPr>
                <a:xfrm>
                  <a:off x="1170432" y="1856232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59D07A05-6DDA-4D4E-A542-E6A46EF5D7F3}"/>
                    </a:ext>
                  </a:extLst>
                </p:cNvPr>
                <p:cNvSpPr/>
                <p:nvPr/>
              </p:nvSpPr>
              <p:spPr>
                <a:xfrm>
                  <a:off x="2889504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76BBF58-A9F5-46A1-A27B-356FBC788690}"/>
                    </a:ext>
                  </a:extLst>
                </p:cNvPr>
                <p:cNvSpPr/>
                <p:nvPr/>
              </p:nvSpPr>
              <p:spPr>
                <a:xfrm>
                  <a:off x="2029968" y="1856232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3C71CBA2-5BFF-453C-AC25-E03CA9BA2AD9}"/>
                    </a:ext>
                  </a:extLst>
                </p:cNvPr>
                <p:cNvSpPr/>
                <p:nvPr/>
              </p:nvSpPr>
              <p:spPr>
                <a:xfrm>
                  <a:off x="1170432" y="2715768"/>
                  <a:ext cx="859536" cy="859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D0CA5000-F8BB-4524-B487-B351E0349F53}"/>
                    </a:ext>
                  </a:extLst>
                </p:cNvPr>
                <p:cNvSpPr/>
                <p:nvPr/>
              </p:nvSpPr>
              <p:spPr>
                <a:xfrm>
                  <a:off x="2889504" y="2715768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AD4CB496-73E7-4A8A-B62F-1892DBB1B43B}"/>
                    </a:ext>
                  </a:extLst>
                </p:cNvPr>
                <p:cNvSpPr/>
                <p:nvPr/>
              </p:nvSpPr>
              <p:spPr>
                <a:xfrm>
                  <a:off x="2029968" y="2715768"/>
                  <a:ext cx="859536" cy="85953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6EA3D46F-174B-40B2-A5C2-791ACE8553F2}"/>
                    </a:ext>
                  </a:extLst>
                </p:cNvPr>
                <p:cNvSpPr/>
                <p:nvPr/>
              </p:nvSpPr>
              <p:spPr>
                <a:xfrm>
                  <a:off x="1170432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正方形/長方形 27">
                  <a:extLst>
                    <a:ext uri="{FF2B5EF4-FFF2-40B4-BE49-F238E27FC236}">
                      <a16:creationId xmlns:a16="http://schemas.microsoft.com/office/drawing/2014/main" id="{2161C341-13B7-45A8-98E3-A00411FCA6C8}"/>
                    </a:ext>
                  </a:extLst>
                </p:cNvPr>
                <p:cNvSpPr/>
                <p:nvPr/>
              </p:nvSpPr>
              <p:spPr>
                <a:xfrm>
                  <a:off x="2889504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正方形/長方形 28">
                  <a:extLst>
                    <a:ext uri="{FF2B5EF4-FFF2-40B4-BE49-F238E27FC236}">
                      <a16:creationId xmlns:a16="http://schemas.microsoft.com/office/drawing/2014/main" id="{6EC1C146-AA4D-42A4-8392-6B91D07A9919}"/>
                    </a:ext>
                  </a:extLst>
                </p:cNvPr>
                <p:cNvSpPr/>
                <p:nvPr/>
              </p:nvSpPr>
              <p:spPr>
                <a:xfrm>
                  <a:off x="2029968" y="3575304"/>
                  <a:ext cx="859536" cy="8595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E62D9B1F-5F99-4ED1-AC9F-B2780D1C5BCC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>
                <a:off x="7758090" y="3874913"/>
                <a:ext cx="180000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40D0AAB0-3811-4727-8115-874A0E70ADED}"/>
                  </a:ext>
                </a:extLst>
              </p:cNvPr>
              <p:cNvCxnSpPr>
                <a:stCxn id="26" idx="0"/>
              </p:cNvCxnSpPr>
              <p:nvPr/>
            </p:nvCxnSpPr>
            <p:spPr>
              <a:xfrm flipV="1">
                <a:off x="7578090" y="3514913"/>
                <a:ext cx="0" cy="1800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0EE8D1CE-401B-43D7-9213-3B77BAB5CB75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>
                <a:off x="7218090" y="3874913"/>
                <a:ext cx="180000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1F01E555-BCE2-459A-B974-20A3B45A6474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>
                <a:off x="7578090" y="4054913"/>
                <a:ext cx="0" cy="1800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5871942-1AFC-46AC-98B8-E6932CE72234}"/>
                  </a:ext>
                </a:extLst>
              </p:cNvPr>
              <p:cNvSpPr txBox="1"/>
              <p:nvPr/>
            </p:nvSpPr>
            <p:spPr>
              <a:xfrm>
                <a:off x="7335690" y="3031514"/>
                <a:ext cx="646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0.5</a:t>
                </a:r>
                <a:endParaRPr kumimoji="1" lang="ja-JP" altLang="en-US" b="1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28ADE0B-9AE3-45DB-AF4E-914831D23336}"/>
                  </a:ext>
                </a:extLst>
              </p:cNvPr>
              <p:cNvSpPr txBox="1"/>
              <p:nvPr/>
            </p:nvSpPr>
            <p:spPr>
              <a:xfrm>
                <a:off x="7335690" y="4346234"/>
                <a:ext cx="646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0.1</a:t>
                </a:r>
                <a:endParaRPr kumimoji="1" lang="ja-JP" altLang="en-US" b="1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2C359FB-36BD-4758-A0C4-F21E0C75933A}"/>
                  </a:ext>
                </a:extLst>
              </p:cNvPr>
              <p:cNvSpPr txBox="1"/>
              <p:nvPr/>
            </p:nvSpPr>
            <p:spPr>
              <a:xfrm>
                <a:off x="6554774" y="3690247"/>
                <a:ext cx="6745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0.2</a:t>
                </a:r>
                <a:endParaRPr kumimoji="1" lang="ja-JP" altLang="en-US" b="1" dirty="0"/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A298F7B-725F-43A1-92E7-E6DBD5A83C13}"/>
                  </a:ext>
                </a:extLst>
              </p:cNvPr>
              <p:cNvSpPr txBox="1"/>
              <p:nvPr/>
            </p:nvSpPr>
            <p:spPr>
              <a:xfrm>
                <a:off x="8063330" y="3690247"/>
                <a:ext cx="73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0.2</a:t>
                </a:r>
                <a:endParaRPr kumimoji="1" lang="ja-JP" altLang="en-US" b="1" dirty="0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AE0E8B2-7084-43FF-B421-E0D098C998C1}"/>
                </a:ext>
              </a:extLst>
            </p:cNvPr>
            <p:cNvSpPr txBox="1"/>
            <p:nvPr/>
          </p:nvSpPr>
          <p:spPr>
            <a:xfrm>
              <a:off x="2262949" y="2013172"/>
              <a:ext cx="23772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b="1" dirty="0"/>
                <a:t>遊走・分裂確率</a:t>
              </a:r>
              <a:endParaRPr kumimoji="1" lang="ja-JP" altLang="en-US" sz="2400" b="1" dirty="0"/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3B451710-5E87-4124-94FF-D119480FD4DF}"/>
                </a:ext>
              </a:extLst>
            </p:cNvPr>
            <p:cNvSpPr txBox="1"/>
            <p:nvPr/>
          </p:nvSpPr>
          <p:spPr>
            <a:xfrm>
              <a:off x="1994665" y="2453317"/>
              <a:ext cx="1761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rgbClr val="FF0000"/>
                  </a:solidFill>
                </a:rPr>
                <a:t>癒着形成方向</a:t>
              </a:r>
              <a:endParaRPr kumimoji="1" lang="ja-JP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140881" y="1207222"/>
            <a:ext cx="7609776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ja-JP" altLang="en-US" sz="2400" dirty="0"/>
              <a:t>癒着形成方向に対して遊走・分裂の確率が</a:t>
            </a:r>
            <a:r>
              <a:rPr lang="ja-JP" altLang="en-US" sz="2400" b="1" dirty="0">
                <a:solidFill>
                  <a:schemeClr val="accent2"/>
                </a:solidFill>
              </a:rPr>
              <a:t>高い</a:t>
            </a:r>
            <a:r>
              <a:rPr lang="ja-JP" altLang="en-US" sz="2400" dirty="0"/>
              <a:t>場合</a:t>
            </a:r>
            <a:endParaRPr kumimoji="1" lang="ja-JP" altLang="en-US" sz="2400" dirty="0"/>
          </a:p>
        </p:txBody>
      </p:sp>
      <p:pic>
        <p:nvPicPr>
          <p:cNvPr id="4" name="weighted_prob_no_sheet_adhesion">
            <a:hlinkClick r:id="" action="ppaction://media"/>
            <a:extLst>
              <a:ext uri="{FF2B5EF4-FFF2-40B4-BE49-F238E27FC236}">
                <a16:creationId xmlns:a16="http://schemas.microsoft.com/office/drawing/2014/main" id="{12F43028-1455-4DD5-AD33-CC9C99A236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286" r="20534"/>
          <a:stretch/>
        </p:blipFill>
        <p:spPr>
          <a:xfrm>
            <a:off x="775427" y="1541289"/>
            <a:ext cx="4044148" cy="5040000"/>
          </a:xfrm>
          <a:prstGeom prst="rect">
            <a:avLst/>
          </a:prstGeom>
        </p:spPr>
      </p:pic>
      <p:sp>
        <p:nvSpPr>
          <p:cNvPr id="32" name="テキスト ボックス 5">
            <a:extLst>
              <a:ext uri="{FF2B5EF4-FFF2-40B4-BE49-F238E27FC236}">
                <a16:creationId xmlns:a16="http://schemas.microsoft.com/office/drawing/2014/main" id="{85E8E07E-FA41-4BAB-AE6D-0537D4CE5CBD}"/>
              </a:ext>
            </a:extLst>
          </p:cNvPr>
          <p:cNvSpPr txBox="1"/>
          <p:nvPr/>
        </p:nvSpPr>
        <p:spPr>
          <a:xfrm>
            <a:off x="5431739" y="5071829"/>
            <a:ext cx="296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/>
              <a:t>遊走速度 </a:t>
            </a:r>
            <a:r>
              <a:rPr lang="en-US" altLang="ja-JP" sz="2400" b="1" dirty="0"/>
              <a:t>: 60</a:t>
            </a:r>
            <a:r>
              <a:rPr lang="ja-JP" altLang="en-US" sz="2400" b="1" dirty="0"/>
              <a:t> </a:t>
            </a:r>
            <a:r>
              <a:rPr lang="en-US" altLang="ja-JP" sz="2400" b="1" dirty="0" err="1"/>
              <a:t>μm</a:t>
            </a:r>
            <a:r>
              <a:rPr lang="en-US" altLang="ja-JP" sz="2400" b="1" dirty="0"/>
              <a:t>/h</a:t>
            </a:r>
          </a:p>
          <a:p>
            <a:pPr algn="ctr"/>
            <a:r>
              <a:rPr lang="ja-JP" altLang="en-US" sz="2400" b="1" dirty="0"/>
              <a:t>治癒速度 </a:t>
            </a:r>
            <a:r>
              <a:rPr lang="en-US" altLang="ja-JP" sz="2400" b="1" dirty="0"/>
              <a:t>: 20</a:t>
            </a:r>
            <a:r>
              <a:rPr lang="ja-JP" altLang="en-US" sz="2400" b="1" dirty="0"/>
              <a:t> </a:t>
            </a:r>
            <a:r>
              <a:rPr lang="en-US" altLang="ja-JP" sz="2400" b="1" dirty="0" err="1"/>
              <a:t>μm</a:t>
            </a:r>
            <a:r>
              <a:rPr lang="en-US" altLang="ja-JP" sz="2400" b="1" dirty="0"/>
              <a:t>/h</a:t>
            </a:r>
          </a:p>
        </p:txBody>
      </p:sp>
    </p:spTree>
    <p:extLst>
      <p:ext uri="{BB962C8B-B14F-4D97-AF65-F5344CB8AC3E}">
        <p14:creationId xmlns:p14="http://schemas.microsoft.com/office/powerpoint/2010/main" val="190421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5" t="8287" r="21085"/>
          <a:stretch/>
        </p:blipFill>
        <p:spPr>
          <a:xfrm>
            <a:off x="835941" y="1638649"/>
            <a:ext cx="3978662" cy="4914978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3855" y="11222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初期状態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75C04DD-3192-4E60-ABD5-7A6525D9ED24}"/>
              </a:ext>
            </a:extLst>
          </p:cNvPr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747605533"/>
              </p:ext>
            </p:extLst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lang="ja-JP" altLang="en-US"/>
              <a:t>癒着形成(防止材料あり)</a:t>
            </a:r>
            <a:endParaRPr kumimoji="1" lang="ja-JP" altLang="en-US" dirty="0"/>
          </a:p>
        </p:txBody>
      </p:sp>
      <p:pic>
        <p:nvPicPr>
          <p:cNvPr id="3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802" y="2349828"/>
            <a:ext cx="2152650" cy="3114675"/>
          </a:xfrm>
          <a:prstGeom prst="rect">
            <a:avLst/>
          </a:prstGeom>
        </p:spPr>
      </p:pic>
      <p:grpSp>
        <p:nvGrpSpPr>
          <p:cNvPr id="16" name="グループ化 15"/>
          <p:cNvGrpSpPr/>
          <p:nvPr/>
        </p:nvGrpSpPr>
        <p:grpSpPr>
          <a:xfrm>
            <a:off x="1082350" y="1406037"/>
            <a:ext cx="3161739" cy="369332"/>
            <a:chOff x="1082350" y="1406037"/>
            <a:chExt cx="3161739" cy="369332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39F49ED-A4D0-47A8-B882-FBCDF0E1472C}"/>
                </a:ext>
              </a:extLst>
            </p:cNvPr>
            <p:cNvSpPr txBox="1"/>
            <p:nvPr/>
          </p:nvSpPr>
          <p:spPr>
            <a:xfrm>
              <a:off x="2282346" y="140603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2 mm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71CCF580-4A8D-4294-8F7F-750910479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82350" y="1751808"/>
              <a:ext cx="316173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グループ化 5"/>
          <p:cNvGrpSpPr/>
          <p:nvPr/>
        </p:nvGrpSpPr>
        <p:grpSpPr>
          <a:xfrm>
            <a:off x="4372935" y="1845116"/>
            <a:ext cx="369333" cy="4527692"/>
            <a:chOff x="4372935" y="1845116"/>
            <a:chExt cx="369333" cy="4527692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D1DB4BE-7B08-4A79-B680-03267D9C2630}"/>
                </a:ext>
              </a:extLst>
            </p:cNvPr>
            <p:cNvSpPr txBox="1"/>
            <p:nvPr/>
          </p:nvSpPr>
          <p:spPr>
            <a:xfrm rot="5400000">
              <a:off x="4080548" y="392429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2.4 mm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07B0D09E-7007-459E-91F9-97086CAB7026}"/>
                </a:ext>
              </a:extLst>
            </p:cNvPr>
            <p:cNvCxnSpPr>
              <a:cxnSpLocks/>
            </p:cNvCxnSpPr>
            <p:nvPr/>
          </p:nvCxnSpPr>
          <p:spPr>
            <a:xfrm>
              <a:off x="4372935" y="1845116"/>
              <a:ext cx="0" cy="452769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グループ化 3"/>
          <p:cNvGrpSpPr/>
          <p:nvPr/>
        </p:nvGrpSpPr>
        <p:grpSpPr>
          <a:xfrm rot="10800000">
            <a:off x="4489778" y="5688759"/>
            <a:ext cx="382434" cy="954107"/>
            <a:chOff x="4303848" y="5670097"/>
            <a:chExt cx="382434" cy="954107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D1DB4BE-7B08-4A79-B680-03267D9C2630}"/>
                </a:ext>
              </a:extLst>
            </p:cNvPr>
            <p:cNvSpPr txBox="1"/>
            <p:nvPr/>
          </p:nvSpPr>
          <p:spPr>
            <a:xfrm rot="16200000">
              <a:off x="4011460" y="5962485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rgbClr val="FF0000"/>
                  </a:solidFill>
                </a:rPr>
                <a:t>0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.2 mm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07B0D09E-7007-459E-91F9-97086CAB7026}"/>
                </a:ext>
              </a:extLst>
            </p:cNvPr>
            <p:cNvCxnSpPr>
              <a:cxnSpLocks/>
            </p:cNvCxnSpPr>
            <p:nvPr/>
          </p:nvCxnSpPr>
          <p:spPr>
            <a:xfrm>
              <a:off x="4686282" y="5938207"/>
              <a:ext cx="0" cy="4178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吹き出し: 四角形 7">
            <a:extLst>
              <a:ext uri="{FF2B5EF4-FFF2-40B4-BE49-F238E27FC236}">
                <a16:creationId xmlns:a16="http://schemas.microsoft.com/office/drawing/2014/main" id="{CBB8F8A3-994B-4366-84CB-EED969C43D8A}"/>
              </a:ext>
            </a:extLst>
          </p:cNvPr>
          <p:cNvSpPr/>
          <p:nvPr/>
        </p:nvSpPr>
        <p:spPr>
          <a:xfrm>
            <a:off x="5871919" y="5682970"/>
            <a:ext cx="1822946" cy="689838"/>
          </a:xfrm>
          <a:prstGeom prst="wedgeRectCallout">
            <a:avLst>
              <a:gd name="adj1" fmla="val -32162"/>
              <a:gd name="adj2" fmla="val -1058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ysClr val="windowText" lastClr="000000"/>
                </a:solidFill>
              </a:rPr>
              <a:t>生分解性の</a:t>
            </a:r>
          </a:p>
          <a:p>
            <a:pPr algn="ctr"/>
            <a:r>
              <a:rPr kumimoji="1" lang="ja-JP" altLang="en-US" sz="1600" dirty="0">
                <a:solidFill>
                  <a:sysClr val="windowText" lastClr="000000"/>
                </a:solidFill>
              </a:rPr>
              <a:t>防止材料を利用</a:t>
            </a:r>
          </a:p>
        </p:txBody>
      </p:sp>
    </p:spTree>
    <p:extLst>
      <p:ext uri="{BB962C8B-B14F-4D97-AF65-F5344CB8AC3E}">
        <p14:creationId xmlns:p14="http://schemas.microsoft.com/office/powerpoint/2010/main" val="3427003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5" t="8287" r="21085"/>
          <a:stretch/>
        </p:blipFill>
        <p:spPr>
          <a:xfrm>
            <a:off x="835941" y="1638649"/>
            <a:ext cx="3978662" cy="4914978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3855" y="11222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/>
              <a:t>境界条件</a:t>
            </a:r>
            <a:endParaRPr kumimoji="1" lang="ja-JP" altLang="en-US" sz="2800" b="1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575C04DD-3192-4E60-ABD5-7A6525D9ED24}"/>
              </a:ext>
            </a:extLst>
          </p:cNvPr>
          <p:cNvSpPr>
            <a:spLocks noGrp="1"/>
          </p:cNvSpPr>
          <p:nvPr>
            <p:ph type="title"/>
            <p:extLst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lang="ja-JP" altLang="en-US"/>
              <a:t>癒着形成(防止材料あり)</a:t>
            </a:r>
            <a:endParaRPr kumimoji="1" lang="ja-JP" altLang="en-US" dirty="0"/>
          </a:p>
        </p:txBody>
      </p:sp>
      <p:sp>
        <p:nvSpPr>
          <p:cNvPr id="12" name="矢印: 左 13">
            <a:extLst>
              <a:ext uri="{FF2B5EF4-FFF2-40B4-BE49-F238E27FC236}">
                <a16:creationId xmlns:a16="http://schemas.microsoft.com/office/drawing/2014/main" id="{D6E76281-0BF9-4E50-9C0F-AC99E56E3853}"/>
              </a:ext>
            </a:extLst>
          </p:cNvPr>
          <p:cNvSpPr/>
          <p:nvPr/>
        </p:nvSpPr>
        <p:spPr>
          <a:xfrm rot="16200000">
            <a:off x="2462147" y="1448772"/>
            <a:ext cx="360000" cy="3600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左 14">
            <a:extLst>
              <a:ext uri="{FF2B5EF4-FFF2-40B4-BE49-F238E27FC236}">
                <a16:creationId xmlns:a16="http://schemas.microsoft.com/office/drawing/2014/main" id="{93A5ABBB-4E0E-4DD7-9774-A491A748902B}"/>
              </a:ext>
            </a:extLst>
          </p:cNvPr>
          <p:cNvSpPr/>
          <p:nvPr/>
        </p:nvSpPr>
        <p:spPr>
          <a:xfrm rot="5400000">
            <a:off x="2462147" y="6404988"/>
            <a:ext cx="360000" cy="3600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ボックス 3">
            <a:extLst>
              <a:ext uri="{FF2B5EF4-FFF2-40B4-BE49-F238E27FC236}">
                <a16:creationId xmlns:a16="http://schemas.microsoft.com/office/drawing/2014/main" id="{53EE692D-A8EB-4CB3-B476-11FE6B0251A0}"/>
              </a:ext>
            </a:extLst>
          </p:cNvPr>
          <p:cNvSpPr txBox="1"/>
          <p:nvPr/>
        </p:nvSpPr>
        <p:spPr>
          <a:xfrm>
            <a:off x="4582633" y="1979249"/>
            <a:ext cx="446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創傷部には無数の細胞が存在</a:t>
            </a:r>
          </a:p>
        </p:txBody>
      </p:sp>
      <p:sp>
        <p:nvSpPr>
          <p:cNvPr id="19" name="テキスト ボックス 5">
            <a:extLst>
              <a:ext uri="{FF2B5EF4-FFF2-40B4-BE49-F238E27FC236}">
                <a16:creationId xmlns:a16="http://schemas.microsoft.com/office/drawing/2014/main" id="{47774327-3FB3-4B0C-818D-E0A26391E73E}"/>
              </a:ext>
            </a:extLst>
          </p:cNvPr>
          <p:cNvSpPr txBox="1"/>
          <p:nvPr/>
        </p:nvSpPr>
        <p:spPr>
          <a:xfrm>
            <a:off x="4914237" y="2469648"/>
            <a:ext cx="3957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境界には常に線維芽細胞が供給される</a:t>
            </a:r>
          </a:p>
        </p:txBody>
      </p:sp>
      <p:sp>
        <p:nvSpPr>
          <p:cNvPr id="20" name="矢印: 左 88">
            <a:extLst>
              <a:ext uri="{FF2B5EF4-FFF2-40B4-BE49-F238E27FC236}">
                <a16:creationId xmlns:a16="http://schemas.microsoft.com/office/drawing/2014/main" id="{B289F858-D8EF-4B98-AE6A-473B46DD6EF0}"/>
              </a:ext>
            </a:extLst>
          </p:cNvPr>
          <p:cNvSpPr/>
          <p:nvPr/>
        </p:nvSpPr>
        <p:spPr>
          <a:xfrm rot="10800000">
            <a:off x="4680133" y="2472209"/>
            <a:ext cx="318181" cy="360000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13"/>
          <p:cNvGrpSpPr/>
          <p:nvPr/>
        </p:nvGrpSpPr>
        <p:grpSpPr>
          <a:xfrm>
            <a:off x="4425711" y="4724139"/>
            <a:ext cx="4624615" cy="1375804"/>
            <a:chOff x="4425711" y="4724139"/>
            <a:chExt cx="4624615" cy="1375804"/>
          </a:xfrm>
        </p:grpSpPr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3EE692D-A8EB-4CB3-B476-11FE6B0251A0}"/>
                </a:ext>
              </a:extLst>
            </p:cNvPr>
            <p:cNvSpPr txBox="1"/>
            <p:nvPr/>
          </p:nvSpPr>
          <p:spPr>
            <a:xfrm>
              <a:off x="4472366" y="4837396"/>
              <a:ext cx="45779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癒着防止材料の分解の仕方を　変化させながら、</a:t>
              </a:r>
              <a:r>
                <a:rPr lang="ja-JP" altLang="en-US" sz="2400" b="1" dirty="0">
                  <a:solidFill>
                    <a:schemeClr val="accent2"/>
                  </a:solidFill>
                </a:rPr>
                <a:t>癒着防止材料に求められる特性</a:t>
              </a:r>
              <a:r>
                <a:rPr lang="ja-JP" altLang="en-US" sz="2400" dirty="0"/>
                <a:t>を調べる</a:t>
              </a:r>
              <a:endParaRPr kumimoji="1" lang="ja-JP" altLang="en-US" sz="2400" dirty="0"/>
            </a:p>
          </p:txBody>
        </p:sp>
        <p:sp>
          <p:nvSpPr>
            <p:cNvPr id="13" name="角丸四角形 8">
              <a:extLst>
                <a:ext uri="{FF2B5EF4-FFF2-40B4-BE49-F238E27FC236}">
                  <a16:creationId xmlns:a16="http://schemas.microsoft.com/office/drawing/2014/main" id="{E4F1612F-19BF-4F6B-A5B1-E429533065D7}"/>
                </a:ext>
              </a:extLst>
            </p:cNvPr>
            <p:cNvSpPr/>
            <p:nvPr/>
          </p:nvSpPr>
          <p:spPr>
            <a:xfrm>
              <a:off x="4425711" y="4724139"/>
              <a:ext cx="4573885" cy="1375804"/>
            </a:xfrm>
            <a:prstGeom prst="round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84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4" name="Picture 52" descr="クラミジア感染による子宮、卵巣、卵管の癒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73" y="2237867"/>
            <a:ext cx="4129319" cy="303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3" descr="クラミジア感染による肝臓と腹膜の癒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2426" y="2237866"/>
            <a:ext cx="4129321" cy="303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線矢印コネクタ 7"/>
          <p:cNvCxnSpPr/>
          <p:nvPr/>
        </p:nvCxnSpPr>
        <p:spPr>
          <a:xfrm flipH="1">
            <a:off x="2947738" y="1893274"/>
            <a:ext cx="613609" cy="753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6243477" y="1861029"/>
            <a:ext cx="613609" cy="753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1">
            <a:extLst>
              <a:ext uri="{FF2B5EF4-FFF2-40B4-BE49-F238E27FC236}">
                <a16:creationId xmlns:a16="http://schemas.microsoft.com/office/drawing/2014/main" id="{FC32F328-0394-400C-8F50-452589A3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腹膜癒着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380F5AC-8590-4052-8766-9A2572824015}"/>
              </a:ext>
            </a:extLst>
          </p:cNvPr>
          <p:cNvSpPr/>
          <p:nvPr/>
        </p:nvSpPr>
        <p:spPr>
          <a:xfrm>
            <a:off x="2947738" y="6390741"/>
            <a:ext cx="3593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http://www.hisanaga-cl.com/main/007_07.html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473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F0591044-155D-40CA-BBA7-E231CBE9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>
            <a:normAutofit/>
          </a:bodyPr>
          <a:lstStyle/>
          <a:p>
            <a:r>
              <a:rPr lang="ja-JP" altLang="en-US" dirty="0"/>
              <a:t>癒着形成</a:t>
            </a:r>
            <a:r>
              <a:rPr lang="en-US" altLang="ja-JP" dirty="0"/>
              <a:t>(</a:t>
            </a:r>
            <a:r>
              <a:rPr lang="ja-JP" altLang="en-US" dirty="0"/>
              <a:t>防止材料あり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881" y="1207222"/>
            <a:ext cx="514756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ja-JP" altLang="en-US" sz="2400" dirty="0"/>
              <a:t>癒着防止材料が</a:t>
            </a:r>
            <a:r>
              <a:rPr lang="ja-JP" altLang="en-US" sz="2400" b="1" dirty="0"/>
              <a:t>均一の確率</a:t>
            </a:r>
            <a:r>
              <a:rPr lang="ja-JP" altLang="en-US" sz="2400" dirty="0"/>
              <a:t>で分解</a:t>
            </a:r>
            <a:endParaRPr kumimoji="1" lang="ja-JP" altLang="en-US" sz="2400" dirty="0"/>
          </a:p>
        </p:txBody>
      </p:sp>
      <p:graphicFrame>
        <p:nvGraphicFramePr>
          <p:cNvPr id="3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53352"/>
              </p:ext>
            </p:extLst>
          </p:nvPr>
        </p:nvGraphicFramePr>
        <p:xfrm>
          <a:off x="798576" y="2026930"/>
          <a:ext cx="7546848" cy="305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/>
                        <a:t>癒着防止シートの</a:t>
                      </a:r>
                      <a:endParaRPr kumimoji="1" lang="en-US" altLang="ja-JP" sz="2000" b="1" dirty="0"/>
                    </a:p>
                    <a:p>
                      <a:pPr algn="ctr"/>
                      <a:r>
                        <a:rPr kumimoji="1" lang="ja-JP" altLang="en-US" sz="2000" b="1" dirty="0"/>
                        <a:t>分解確率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en-US" altLang="ja-JP" sz="2000" baseline="0" dirty="0"/>
                        <a:t> %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/>
                        <a:t>癒着形成頻度</a:t>
                      </a:r>
                      <a:r>
                        <a:rPr kumimoji="1" lang="ja-JP" altLang="en-US" sz="2000" baseline="0" dirty="0"/>
                        <a:t> </a:t>
                      </a:r>
                      <a:r>
                        <a:rPr kumimoji="1" lang="en-US" altLang="ja-JP" sz="2000" baseline="0" dirty="0"/>
                        <a:t>/ %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/>
                        <a:t>平均の癒着形成時間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/ h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0.1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40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45.7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0.2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30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47.1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0.3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30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46.3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0.4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4</a:t>
                      </a:r>
                      <a:r>
                        <a:rPr kumimoji="1" lang="en-US" altLang="ja-JP" sz="2000" b="0" dirty="0"/>
                        <a:t>0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43.6</a:t>
                      </a:r>
                      <a:endParaRPr kumimoji="1" lang="ja-JP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258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F0591044-155D-40CA-BBA7-E231CBE9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>
            <a:normAutofit/>
          </a:bodyPr>
          <a:lstStyle/>
          <a:p>
            <a:r>
              <a:rPr lang="ja-JP" altLang="en-US" dirty="0"/>
              <a:t>癒着形成</a:t>
            </a:r>
            <a:r>
              <a:rPr lang="en-US" altLang="ja-JP" dirty="0"/>
              <a:t>(</a:t>
            </a:r>
            <a:r>
              <a:rPr lang="ja-JP" altLang="en-US" dirty="0"/>
              <a:t>防止材料あり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881" y="1207222"/>
            <a:ext cx="514756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ja-JP" altLang="en-US" sz="2400" dirty="0"/>
              <a:t>癒着防止材料が</a:t>
            </a:r>
            <a:r>
              <a:rPr lang="ja-JP" altLang="en-US" sz="2400" b="1" dirty="0"/>
              <a:t>均一の確率</a:t>
            </a:r>
            <a:r>
              <a:rPr lang="ja-JP" altLang="en-US" sz="2400" dirty="0"/>
              <a:t>で分解</a:t>
            </a:r>
            <a:endParaRPr kumimoji="1" lang="ja-JP" altLang="en-US" sz="2400" dirty="0"/>
          </a:p>
        </p:txBody>
      </p:sp>
      <p:pic>
        <p:nvPicPr>
          <p:cNvPr id="3" name="equiprob_center_degenerated_adhesion">
            <a:hlinkClick r:id="" action="ppaction://media"/>
            <a:extLst>
              <a:ext uri="{FF2B5EF4-FFF2-40B4-BE49-F238E27FC236}">
                <a16:creationId xmlns:a16="http://schemas.microsoft.com/office/drawing/2014/main" id="{727A4B84-2DDF-4827-B74F-BD207CC06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674" r="19360"/>
          <a:stretch/>
        </p:blipFill>
        <p:spPr>
          <a:xfrm>
            <a:off x="826844" y="1590081"/>
            <a:ext cx="4231253" cy="5040000"/>
          </a:xfrm>
          <a:prstGeom prst="rect">
            <a:avLst/>
          </a:prstGeom>
        </p:spPr>
      </p:pic>
      <p:pic>
        <p:nvPicPr>
          <p:cNvPr id="8" name="図 3">
            <a:extLst>
              <a:ext uri="{FF2B5EF4-FFF2-40B4-BE49-F238E27FC236}">
                <a16:creationId xmlns:a16="http://schemas.microsoft.com/office/drawing/2014/main" id="{7B180C82-BBD6-4D68-9C0D-76FAC654F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760" y="2186265"/>
            <a:ext cx="2065100" cy="298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5002111" y="5286443"/>
            <a:ext cx="3977619" cy="932922"/>
            <a:chOff x="5058097" y="5277112"/>
            <a:chExt cx="3977619" cy="932922"/>
          </a:xfrm>
        </p:grpSpPr>
        <p:sp>
          <p:nvSpPr>
            <p:cNvPr id="5" name="テキスト ボックス 9"/>
            <p:cNvSpPr txBox="1"/>
            <p:nvPr/>
          </p:nvSpPr>
          <p:spPr>
            <a:xfrm>
              <a:off x="5058097" y="5354104"/>
              <a:ext cx="38779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 dirty="0">
                  <a:solidFill>
                    <a:schemeClr val="accent2"/>
                  </a:solidFill>
                </a:rPr>
                <a:t>中心部で</a:t>
              </a:r>
              <a:r>
                <a:rPr kumimoji="1" lang="ja-JP" altLang="en-US" sz="2400" dirty="0"/>
                <a:t>癒着防止材料が</a:t>
              </a:r>
              <a:endParaRPr kumimoji="1" lang="en-US" altLang="ja-JP" sz="2400" dirty="0"/>
            </a:p>
            <a:p>
              <a:pPr algn="ctr"/>
              <a:r>
                <a:rPr lang="ja-JP" altLang="en-US" sz="2400" dirty="0"/>
                <a:t>分解</a:t>
              </a:r>
              <a:r>
                <a:rPr kumimoji="1" lang="ja-JP" altLang="en-US" sz="2400" dirty="0"/>
                <a:t>すると</a:t>
              </a:r>
              <a:r>
                <a:rPr lang="ja-JP" altLang="en-US" sz="2400" dirty="0"/>
                <a:t>容易に癒着形成</a:t>
              </a:r>
              <a:endParaRPr kumimoji="1" lang="en-US" altLang="ja-JP" sz="2400" dirty="0"/>
            </a:p>
          </p:txBody>
        </p:sp>
        <p:sp>
          <p:nvSpPr>
            <p:cNvPr id="9" name="角丸四角形 10"/>
            <p:cNvSpPr/>
            <p:nvPr/>
          </p:nvSpPr>
          <p:spPr>
            <a:xfrm>
              <a:off x="5058097" y="5277112"/>
              <a:ext cx="3977619" cy="932922"/>
            </a:xfrm>
            <a:prstGeom prst="round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39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450C8A5-E16C-4002-B865-9EB62DB0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lang="ja-JP" altLang="en-US" dirty="0"/>
              <a:t>癒着形成</a:t>
            </a:r>
            <a:r>
              <a:rPr lang="en-US" altLang="ja-JP" dirty="0"/>
              <a:t>(</a:t>
            </a:r>
            <a:r>
              <a:rPr lang="ja-JP" altLang="en-US" dirty="0"/>
              <a:t>防止材料あり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881" y="1207222"/>
            <a:ext cx="6686446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ja-JP" altLang="en-US" sz="2400" dirty="0"/>
              <a:t>癒着防止材料の</a:t>
            </a:r>
            <a:r>
              <a:rPr lang="ja-JP" altLang="en-US" sz="2400" b="1"/>
              <a:t>中心部の分解確率</a:t>
            </a:r>
            <a:r>
              <a:rPr lang="ja-JP" altLang="en-US" sz="2400" b="1" dirty="0"/>
              <a:t>が</a:t>
            </a:r>
            <a:r>
              <a:rPr lang="ja-JP" altLang="en-US" sz="2400" b="1" dirty="0">
                <a:solidFill>
                  <a:schemeClr val="accent2"/>
                </a:solidFill>
              </a:rPr>
              <a:t>低い</a:t>
            </a:r>
            <a:r>
              <a:rPr lang="ja-JP" altLang="en-US" sz="2400" dirty="0"/>
              <a:t>場合</a:t>
            </a:r>
            <a:endParaRPr kumimoji="1" lang="ja-JP" altLang="en-US" sz="2400" dirty="0"/>
          </a:p>
        </p:txBody>
      </p:sp>
      <p:pic>
        <p:nvPicPr>
          <p:cNvPr id="5" name="center_rigid_no_adhesion">
            <a:hlinkClick r:id="" action="ppaction://media"/>
            <a:extLst>
              <a:ext uri="{FF2B5EF4-FFF2-40B4-BE49-F238E27FC236}">
                <a16:creationId xmlns:a16="http://schemas.microsoft.com/office/drawing/2014/main" id="{3CC42EAA-3ABD-46EC-823E-A3690E2C3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10" r="19546"/>
          <a:stretch/>
        </p:blipFill>
        <p:spPr>
          <a:xfrm>
            <a:off x="887207" y="1589985"/>
            <a:ext cx="4149209" cy="5040000"/>
          </a:xfrm>
          <a:prstGeom prst="rect">
            <a:avLst/>
          </a:prstGeom>
        </p:spPr>
      </p:pic>
      <p:pic>
        <p:nvPicPr>
          <p:cNvPr id="6" name="図 3">
            <a:extLst>
              <a:ext uri="{FF2B5EF4-FFF2-40B4-BE49-F238E27FC236}">
                <a16:creationId xmlns:a16="http://schemas.microsoft.com/office/drawing/2014/main" id="{E069E597-E703-40A0-BAB8-9DCC6461C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760" y="2186265"/>
            <a:ext cx="2065100" cy="2988000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5002111" y="5286441"/>
            <a:ext cx="3977619" cy="917321"/>
            <a:chOff x="5002111" y="5146479"/>
            <a:chExt cx="3977619" cy="917321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5002112" y="5232803"/>
              <a:ext cx="38779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dirty="0"/>
                <a:t>中心部で癒着防止材料が</a:t>
              </a:r>
              <a:endParaRPr kumimoji="1" lang="en-US" altLang="ja-JP" sz="2400" dirty="0"/>
            </a:p>
            <a:p>
              <a:pPr algn="ctr"/>
              <a:r>
                <a:rPr lang="ja-JP" altLang="en-US" sz="2400" dirty="0"/>
                <a:t>分解</a:t>
              </a:r>
              <a:r>
                <a:rPr kumimoji="1" lang="ja-JP" altLang="en-US" sz="2400" dirty="0"/>
                <a:t>せず、</a:t>
              </a:r>
              <a:r>
                <a:rPr lang="ja-JP" altLang="en-US" sz="2400" b="1" dirty="0">
                  <a:solidFill>
                    <a:schemeClr val="accent2"/>
                  </a:solidFill>
                </a:rPr>
                <a:t>癒着形成を抑制</a:t>
              </a:r>
              <a:endParaRPr kumimoji="1" lang="en-US" altLang="ja-JP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5002111" y="5146479"/>
              <a:ext cx="3977619" cy="917321"/>
            </a:xfrm>
            <a:prstGeom prst="round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97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450C8A5-E16C-4002-B865-9EB62DB0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lang="ja-JP" altLang="en-US" dirty="0"/>
              <a:t>癒着形成</a:t>
            </a:r>
            <a:r>
              <a:rPr lang="en-US" altLang="ja-JP" dirty="0"/>
              <a:t>(</a:t>
            </a:r>
            <a:r>
              <a:rPr lang="ja-JP" altLang="en-US" dirty="0"/>
              <a:t>防止材料あり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881" y="1207222"/>
            <a:ext cx="6686446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ja-JP" altLang="en-US" sz="2400" dirty="0"/>
              <a:t>癒着防止材料の</a:t>
            </a:r>
            <a:r>
              <a:rPr lang="ja-JP" altLang="en-US" sz="2400" b="1"/>
              <a:t>中心部の分解確率</a:t>
            </a:r>
            <a:r>
              <a:rPr lang="ja-JP" altLang="en-US" sz="2400" b="1" dirty="0"/>
              <a:t>が</a:t>
            </a:r>
            <a:r>
              <a:rPr lang="ja-JP" altLang="en-US" sz="2400" b="1" dirty="0">
                <a:solidFill>
                  <a:schemeClr val="accent2"/>
                </a:solidFill>
              </a:rPr>
              <a:t>高い</a:t>
            </a:r>
            <a:r>
              <a:rPr lang="ja-JP" altLang="en-US" sz="2400" dirty="0"/>
              <a:t>場合</a:t>
            </a:r>
            <a:endParaRPr kumimoji="1" lang="ja-JP" altLang="en-US" sz="2400" dirty="0"/>
          </a:p>
        </p:txBody>
      </p:sp>
      <p:pic>
        <p:nvPicPr>
          <p:cNvPr id="5" name="center_fragile_adhesion">
            <a:hlinkClick r:id="" action="ppaction://media"/>
            <a:extLst>
              <a:ext uri="{FF2B5EF4-FFF2-40B4-BE49-F238E27FC236}">
                <a16:creationId xmlns:a16="http://schemas.microsoft.com/office/drawing/2014/main" id="{5D60D26A-654C-445F-8284-D25D1ACBA4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686" r="18368"/>
          <a:stretch/>
        </p:blipFill>
        <p:spPr>
          <a:xfrm>
            <a:off x="823845" y="1590081"/>
            <a:ext cx="4297200" cy="5040000"/>
          </a:xfrm>
          <a:prstGeom prst="rect">
            <a:avLst/>
          </a:prstGeom>
        </p:spPr>
      </p:pic>
      <p:pic>
        <p:nvPicPr>
          <p:cNvPr id="6" name="図 3">
            <a:extLst>
              <a:ext uri="{FF2B5EF4-FFF2-40B4-BE49-F238E27FC236}">
                <a16:creationId xmlns:a16="http://schemas.microsoft.com/office/drawing/2014/main" id="{69AE9EF4-3106-4F9B-8CA5-78A047B33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760" y="2186265"/>
            <a:ext cx="2065100" cy="2988000"/>
          </a:xfrm>
          <a:prstGeom prst="rect">
            <a:avLst/>
          </a:prstGeom>
        </p:spPr>
      </p:pic>
      <p:grpSp>
        <p:nvGrpSpPr>
          <p:cNvPr id="9" name="グループ化 8"/>
          <p:cNvGrpSpPr/>
          <p:nvPr/>
        </p:nvGrpSpPr>
        <p:grpSpPr>
          <a:xfrm>
            <a:off x="5002111" y="5277112"/>
            <a:ext cx="3977619" cy="932922"/>
            <a:chOff x="5058097" y="5277112"/>
            <a:chExt cx="3977619" cy="932922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5211985" y="5354104"/>
              <a:ext cx="35702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dirty="0"/>
                <a:t>中心部で癒着防止材料が</a:t>
              </a:r>
              <a:endParaRPr kumimoji="1" lang="en-US" altLang="ja-JP" sz="2400" dirty="0"/>
            </a:p>
            <a:p>
              <a:pPr algn="ctr"/>
              <a:r>
                <a:rPr lang="ja-JP" altLang="en-US" sz="2400" dirty="0"/>
                <a:t>分解し、</a:t>
              </a:r>
              <a:r>
                <a:rPr lang="ja-JP" altLang="en-US" sz="2400" b="1" dirty="0">
                  <a:solidFill>
                    <a:schemeClr val="accent2"/>
                  </a:solidFill>
                </a:rPr>
                <a:t>癒着形成</a:t>
              </a:r>
              <a:endParaRPr kumimoji="1" lang="en-US" altLang="ja-JP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5058097" y="5277112"/>
              <a:ext cx="3977619" cy="932922"/>
            </a:xfrm>
            <a:prstGeom prst="round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657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E3F9D-196A-434E-9238-B3D94A766E2F}" type="slidenum">
              <a:rPr lang="en-US" altLang="ja-JP" smtClean="0"/>
              <a:pPr/>
              <a:t>33</a:t>
            </a:fld>
            <a:endParaRPr lang="en-US" altLang="ja-JP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832" y="1821297"/>
            <a:ext cx="91257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腹膜癒着防止材料の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定量的設計</a:t>
            </a:r>
            <a:r>
              <a:rPr kumimoji="1" lang="ja-JP" altLang="en-US" sz="2400" dirty="0"/>
              <a:t>を目的とした数理モデル化</a:t>
            </a:r>
            <a:endParaRPr lang="ja-JP" altLang="en-US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細胞の挙動を表現するために</a:t>
            </a:r>
            <a:r>
              <a:rPr lang="en-US" altLang="ja-JP" sz="2000" dirty="0"/>
              <a:t>, 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二次元セルオートマトン</a:t>
            </a:r>
            <a:r>
              <a:rPr kumimoji="1" lang="ja-JP" altLang="en-US" sz="2000" dirty="0"/>
              <a:t>を採用</a:t>
            </a:r>
          </a:p>
          <a:p>
            <a:endParaRPr kumimoji="1" lang="ja-JP" altLang="en-US" sz="2400" dirty="0"/>
          </a:p>
          <a:p>
            <a:endParaRPr lang="ja-JP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/>
              <a:t>細胞</a:t>
            </a:r>
            <a:r>
              <a:rPr kumimoji="1" lang="ja-JP" altLang="en-US" sz="2400" dirty="0"/>
              <a:t>の挙動をもとに</a:t>
            </a:r>
            <a:r>
              <a:rPr lang="en-US" altLang="ja-JP" sz="2400" dirty="0"/>
              <a:t>, </a:t>
            </a:r>
            <a:r>
              <a:rPr lang="ja-JP" altLang="en-US" sz="2400" dirty="0"/>
              <a:t>二次元セルオートマトンの</a:t>
            </a:r>
            <a:r>
              <a:rPr lang="ja-JP" altLang="en-US" sz="2400" b="1" dirty="0">
                <a:solidFill>
                  <a:schemeClr val="accent2"/>
                </a:solidFill>
              </a:rPr>
              <a:t>ルール</a:t>
            </a:r>
            <a:r>
              <a:rPr lang="ja-JP" altLang="en-US" sz="2400" dirty="0"/>
              <a:t>を設計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中皮細胞の動きを模した</a:t>
            </a:r>
            <a:r>
              <a:rPr lang="ja-JP" altLang="en-US" sz="2000" b="1" dirty="0">
                <a:solidFill>
                  <a:schemeClr val="accent2"/>
                </a:solidFill>
              </a:rPr>
              <a:t>治癒</a:t>
            </a:r>
            <a:r>
              <a:rPr lang="ja-JP" altLang="en-US" sz="2000" dirty="0"/>
              <a:t>のシミュレーション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/>
              <a:t>中皮細胞シミュレーションから得られた治癒速度を用いて</a:t>
            </a:r>
            <a:endParaRPr lang="en-US" altLang="ja-JP" sz="2000" dirty="0"/>
          </a:p>
          <a:p>
            <a:pPr lvl="1">
              <a:lnSpc>
                <a:spcPct val="150000"/>
              </a:lnSpc>
            </a:pPr>
            <a:r>
              <a:rPr lang="ja-JP" altLang="en-US" sz="2000" dirty="0"/>
              <a:t>　 線維芽細胞の動きを模した</a:t>
            </a:r>
            <a:r>
              <a:rPr lang="ja-JP" altLang="en-US" sz="2000" b="1" dirty="0">
                <a:solidFill>
                  <a:schemeClr val="accent2"/>
                </a:solidFill>
              </a:rPr>
              <a:t>癒着形成</a:t>
            </a:r>
            <a:r>
              <a:rPr lang="ja-JP" altLang="en-US" sz="2000"/>
              <a:t>のシミュレーション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64022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E3F9D-196A-434E-9238-B3D94A766E2F}" type="slidenum">
              <a:rPr lang="en-US" altLang="ja-JP" smtClean="0"/>
              <a:pPr/>
              <a:t>34</a:t>
            </a:fld>
            <a:endParaRPr lang="en-US" altLang="ja-JP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832" y="1147537"/>
            <a:ext cx="91257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癒着防止材料の効果について検討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パラメータを変化させながら癒着形成のシミュレーションを行った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癒着防止材料の中心部の分解確率が低いことが、癒着形成の抑制に寄与することが分かった</a:t>
            </a:r>
          </a:p>
          <a:p>
            <a:pPr marL="800100" lvl="1" indent="-342900">
              <a:lnSpc>
                <a:spcPct val="150000"/>
              </a:lnSpc>
              <a:buFont typeface="HGｺﾞｼｯｸE" panose="020B0909000000000000" pitchFamily="49" charset="-128"/>
              <a:buChar char="→"/>
            </a:pPr>
            <a:r>
              <a:rPr lang="ja-JP" altLang="en-US" sz="2400" dirty="0"/>
              <a:t> 癒着防止材料の中心部の強度が重要</a:t>
            </a:r>
          </a:p>
        </p:txBody>
      </p:sp>
      <p:grpSp>
        <p:nvGrpSpPr>
          <p:cNvPr id="8" name="グループ化 7"/>
          <p:cNvGrpSpPr/>
          <p:nvPr/>
        </p:nvGrpSpPr>
        <p:grpSpPr>
          <a:xfrm>
            <a:off x="520966" y="5099822"/>
            <a:ext cx="8102068" cy="1174542"/>
            <a:chOff x="486094" y="5230456"/>
            <a:chExt cx="8102068" cy="1174542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793110" y="5327780"/>
              <a:ext cx="757130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b="1" dirty="0">
                  <a:solidFill>
                    <a:schemeClr val="accent2"/>
                  </a:solidFill>
                </a:rPr>
                <a:t>シミュレーションによ</a:t>
              </a:r>
              <a:r>
                <a:rPr lang="ja-JP" altLang="en-US" sz="3200" b="1" dirty="0">
                  <a:solidFill>
                    <a:schemeClr val="accent2"/>
                  </a:solidFill>
                </a:rPr>
                <a:t>る</a:t>
              </a:r>
              <a:r>
                <a:rPr kumimoji="1" lang="ja-JP" altLang="en-US" sz="3200" b="1" dirty="0">
                  <a:solidFill>
                    <a:schemeClr val="accent2"/>
                  </a:solidFill>
                </a:rPr>
                <a:t>癒着防止材料の</a:t>
              </a:r>
            </a:p>
            <a:p>
              <a:r>
                <a:rPr kumimoji="1" lang="ja-JP" altLang="en-US" sz="3200" b="1" dirty="0">
                  <a:solidFill>
                    <a:schemeClr val="accent2"/>
                  </a:solidFill>
                </a:rPr>
                <a:t>設計に対する指針を提示</a:t>
              </a:r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486094" y="5230456"/>
              <a:ext cx="8102068" cy="1170407"/>
            </a:xfrm>
            <a:prstGeom prst="round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12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4833" y="4222616"/>
            <a:ext cx="81660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kumimoji="1" lang="ja-JP" altLang="en-US" sz="2400" b="1" dirty="0"/>
              <a:t>中皮細胞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: </a:t>
            </a:r>
            <a:r>
              <a:rPr kumimoji="1" lang="ja-JP" altLang="en-US" sz="2400" dirty="0"/>
              <a:t>最表面を被覆する細胞</a:t>
            </a:r>
            <a:endParaRPr kumimoji="1" lang="en-US" altLang="ja-JP" sz="2400" dirty="0"/>
          </a:p>
          <a:p>
            <a:r>
              <a:rPr lang="en-US" altLang="ja-JP" sz="2400" dirty="0"/>
              <a:t>	</a:t>
            </a:r>
            <a:r>
              <a:rPr lang="ja-JP" altLang="en-US" sz="2400" dirty="0"/>
              <a:t>   　    分裂・遊走を繰り返し</a:t>
            </a:r>
            <a:r>
              <a:rPr kumimoji="1" lang="ja-JP" altLang="en-US" sz="2400" dirty="0"/>
              <a:t>創傷部の治癒に寄与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ja-JP" altLang="en-US" sz="2400" b="1" dirty="0"/>
              <a:t>線維芽細胞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結合組織を構成する細胞</a:t>
            </a:r>
            <a:endParaRPr lang="en-US" altLang="ja-JP" sz="2400" dirty="0"/>
          </a:p>
          <a:p>
            <a:r>
              <a:rPr kumimoji="1" lang="en-US" altLang="ja-JP" sz="2400" dirty="0"/>
              <a:t>	</a:t>
            </a:r>
            <a:r>
              <a:rPr lang="en-US" altLang="ja-JP" sz="2400" dirty="0"/>
              <a:t>  </a:t>
            </a:r>
            <a:r>
              <a:rPr lang="ja-JP" altLang="en-US" sz="2400" dirty="0"/>
              <a:t>　  </a:t>
            </a:r>
            <a:r>
              <a:rPr lang="en-US" altLang="ja-JP" sz="2400" dirty="0"/>
              <a:t>   </a:t>
            </a:r>
            <a:r>
              <a:rPr lang="ja-JP" altLang="en-US" sz="2400" dirty="0"/>
              <a:t>　フィブリンを足場として遊走・分裂</a:t>
            </a:r>
            <a:endParaRPr lang="en-US" altLang="ja-JP" sz="2400" dirty="0"/>
          </a:p>
          <a:p>
            <a:r>
              <a:rPr kumimoji="1" lang="en-US" altLang="ja-JP" sz="2400" dirty="0"/>
              <a:t>		   </a:t>
            </a:r>
            <a:r>
              <a:rPr kumimoji="1" lang="ja-JP" altLang="en-US" sz="2400" dirty="0"/>
              <a:t>コラーゲンを放出しながら遊走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2121050" y="1075874"/>
            <a:ext cx="4901900" cy="3010879"/>
            <a:chOff x="2073589" y="3352730"/>
            <a:chExt cx="4901900" cy="301087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106F293-E012-43E0-9875-2A3EEC4F528D}"/>
                </a:ext>
              </a:extLst>
            </p:cNvPr>
            <p:cNvGrpSpPr/>
            <p:nvPr/>
          </p:nvGrpSpPr>
          <p:grpSpPr>
            <a:xfrm>
              <a:off x="2073589" y="3352730"/>
              <a:ext cx="1719072" cy="3001427"/>
              <a:chOff x="1563226" y="3076335"/>
              <a:chExt cx="1719072" cy="3001427"/>
            </a:xfrm>
          </p:grpSpPr>
          <p:sp>
            <p:nvSpPr>
              <p:cNvPr id="7" name="正方形/長方形 6"/>
              <p:cNvSpPr/>
              <p:nvPr/>
            </p:nvSpPr>
            <p:spPr>
              <a:xfrm>
                <a:off x="1563226" y="5218226"/>
                <a:ext cx="859536" cy="8595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2422762" y="5218226"/>
                <a:ext cx="859536" cy="8595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563226" y="3559704"/>
                <a:ext cx="859536" cy="8595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2422762" y="3559704"/>
                <a:ext cx="859536" cy="8595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2022652" y="3076335"/>
                <a:ext cx="800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400" b="1" dirty="0"/>
                  <a:t>分裂</a:t>
                </a:r>
              </a:p>
            </p:txBody>
          </p:sp>
          <p:sp>
            <p:nvSpPr>
              <p:cNvPr id="15" name="下矢印 14"/>
              <p:cNvSpPr/>
              <p:nvPr/>
            </p:nvSpPr>
            <p:spPr>
              <a:xfrm>
                <a:off x="2180446" y="4557907"/>
                <a:ext cx="484632" cy="524456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8128A6FF-16FD-4E6E-9F78-BFB855F60574}"/>
                </a:ext>
              </a:extLst>
            </p:cNvPr>
            <p:cNvGrpSpPr/>
            <p:nvPr/>
          </p:nvGrpSpPr>
          <p:grpSpPr>
            <a:xfrm>
              <a:off x="5256416" y="3357461"/>
              <a:ext cx="1719073" cy="3006148"/>
              <a:chOff x="5617923" y="3071614"/>
              <a:chExt cx="1719073" cy="3006148"/>
            </a:xfrm>
          </p:grpSpPr>
          <p:sp>
            <p:nvSpPr>
              <p:cNvPr id="5" name="正方形/長方形 4"/>
              <p:cNvSpPr/>
              <p:nvPr/>
            </p:nvSpPr>
            <p:spPr>
              <a:xfrm>
                <a:off x="5617923" y="3572198"/>
                <a:ext cx="859536" cy="8595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" name="正方形/長方形 5"/>
              <p:cNvSpPr/>
              <p:nvPr/>
            </p:nvSpPr>
            <p:spPr>
              <a:xfrm>
                <a:off x="6477459" y="3572198"/>
                <a:ext cx="859536" cy="8595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5617924" y="5218226"/>
                <a:ext cx="859536" cy="8595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6477460" y="5218226"/>
                <a:ext cx="859536" cy="8595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6077350" y="3071614"/>
                <a:ext cx="800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400" b="1" dirty="0"/>
                  <a:t>遊走</a:t>
                </a:r>
              </a:p>
            </p:txBody>
          </p:sp>
          <p:sp>
            <p:nvSpPr>
              <p:cNvPr id="16" name="下矢印 15"/>
              <p:cNvSpPr/>
              <p:nvPr/>
            </p:nvSpPr>
            <p:spPr>
              <a:xfrm>
                <a:off x="6235144" y="4567597"/>
                <a:ext cx="484632" cy="514766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9" name="タイトル 1">
            <a:extLst>
              <a:ext uri="{FF2B5EF4-FFF2-40B4-BE49-F238E27FC236}">
                <a16:creationId xmlns:a16="http://schemas.microsoft.com/office/drawing/2014/main" id="{7EC9234A-7650-4E07-BF4D-01AD7123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細胞の動き</a:t>
            </a:r>
          </a:p>
        </p:txBody>
      </p:sp>
    </p:spTree>
    <p:extLst>
      <p:ext uri="{BB962C8B-B14F-4D97-AF65-F5344CB8AC3E}">
        <p14:creationId xmlns:p14="http://schemas.microsoft.com/office/powerpoint/2010/main" val="55062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E012059-FA58-4B9D-A09A-9A7E5964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細胞の動き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7DE0C5-E88E-41F7-A8DA-878B8C9BD43A}"/>
              </a:ext>
            </a:extLst>
          </p:cNvPr>
          <p:cNvSpPr txBox="1"/>
          <p:nvPr/>
        </p:nvSpPr>
        <p:spPr>
          <a:xfrm>
            <a:off x="1531085" y="6447519"/>
            <a:ext cx="6368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Gopinath M. Sundaram </a:t>
            </a:r>
            <a:r>
              <a:rPr lang="en-US" altLang="ja-JP" sz="1200" i="1" dirty="0"/>
              <a:t>et al</a:t>
            </a:r>
            <a:r>
              <a:rPr lang="en-US" altLang="ja-JP" sz="1200" dirty="0"/>
              <a:t>.,</a:t>
            </a:r>
            <a:r>
              <a:rPr lang="en-US" altLang="ja-JP" sz="1200" i="1" dirty="0"/>
              <a:t> Nature</a:t>
            </a:r>
            <a:r>
              <a:rPr kumimoji="1" lang="en-US" altLang="ja-JP" sz="1200" dirty="0"/>
              <a:t> </a:t>
            </a:r>
            <a:r>
              <a:rPr kumimoji="1" lang="en-US" altLang="ja-JP" sz="1200" b="1" dirty="0"/>
              <a:t>495</a:t>
            </a:r>
            <a:r>
              <a:rPr kumimoji="1" lang="en-US" altLang="ja-JP" sz="1200" dirty="0"/>
              <a:t>, 103-106 (2013)</a:t>
            </a:r>
            <a:endParaRPr kumimoji="1" lang="ja-JP" altLang="en-US" sz="1200" dirty="0"/>
          </a:p>
        </p:txBody>
      </p:sp>
      <p:pic>
        <p:nvPicPr>
          <p:cNvPr id="3" name="cell_1">
            <a:hlinkClick r:id="" action="ppaction://media"/>
            <a:extLst>
              <a:ext uri="{FF2B5EF4-FFF2-40B4-BE49-F238E27FC236}">
                <a16:creationId xmlns:a16="http://schemas.microsoft.com/office/drawing/2014/main" id="{31C523A2-7E89-488E-B640-F3824C1872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542" y="1365123"/>
            <a:ext cx="7216915" cy="46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29109" t="26408" r="32534" b="51094"/>
          <a:stretch/>
        </p:blipFill>
        <p:spPr>
          <a:xfrm>
            <a:off x="755392" y="1201190"/>
            <a:ext cx="7759958" cy="25602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29109" t="49125" r="32534" b="29269"/>
          <a:stretch/>
        </p:blipFill>
        <p:spPr>
          <a:xfrm>
            <a:off x="755392" y="4154260"/>
            <a:ext cx="7759959" cy="245881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71411" y="103303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腹膜の損傷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4415589" y="2385617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rot="8100000">
            <a:off x="4376692" y="3910000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4415589" y="5549923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840568" y="386747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/>
              <a:t>中皮細胞の増殖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99650" y="386747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/>
              <a:t>正常治癒</a:t>
            </a:r>
            <a:endParaRPr kumimoji="1" lang="ja-JP" altLang="en-US" sz="20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307067" y="6546278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G.S.Dizerega</a:t>
            </a:r>
            <a:r>
              <a:rPr lang="en-US" altLang="ja-JP" sz="1200" dirty="0"/>
              <a:t> and J.D. Campeau: </a:t>
            </a:r>
            <a:r>
              <a:rPr lang="en-US" altLang="ja-JP" sz="1200" i="1" dirty="0"/>
              <a:t>Human</a:t>
            </a:r>
            <a:r>
              <a:rPr lang="ja-JP" altLang="en-US" sz="1200" i="1" dirty="0"/>
              <a:t> </a:t>
            </a:r>
            <a:r>
              <a:rPr lang="en-US" altLang="ja-JP" sz="1200" i="1" dirty="0"/>
              <a:t>Reproduction Update</a:t>
            </a:r>
            <a:r>
              <a:rPr lang="en-US" altLang="ja-JP" sz="1200" dirty="0"/>
              <a:t> 2001(7)547-555</a:t>
            </a:r>
            <a:endParaRPr lang="ja-JP" altLang="en-US" sz="1200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8E4FC33E-9503-41DA-8576-C840FC50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lang="ja-JP" altLang="en-US" dirty="0"/>
              <a:t>正常治癒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891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9109" t="26408" r="32534" b="51042"/>
          <a:stretch/>
        </p:blipFill>
        <p:spPr>
          <a:xfrm>
            <a:off x="936348" y="981722"/>
            <a:ext cx="7074158" cy="23393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28151" t="24947" r="32055" b="26956"/>
          <a:stretch/>
        </p:blipFill>
        <p:spPr>
          <a:xfrm>
            <a:off x="2450195" y="3274059"/>
            <a:ext cx="4046464" cy="2751038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391525" y="2045369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rot="8100000">
            <a:off x="5773043" y="3280251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739893" y="375085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腹膜の癒着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0" y="6066047"/>
            <a:ext cx="91439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/>
              <a:t>フィブリンの架橋構造を足場として線維芽細胞が遊走・</a:t>
            </a:r>
            <a:r>
              <a:rPr lang="ja-JP" altLang="en-US" sz="2400" b="1" dirty="0"/>
              <a:t>分裂</a:t>
            </a:r>
            <a:endParaRPr kumimoji="1" lang="ja-JP" altLang="en-US" sz="2400" b="1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EFFD471-64E9-4430-86C0-799B08E9A804}"/>
              </a:ext>
            </a:extLst>
          </p:cNvPr>
          <p:cNvSpPr/>
          <p:nvPr/>
        </p:nvSpPr>
        <p:spPr>
          <a:xfrm>
            <a:off x="372979" y="6527735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G.S.Dizerega</a:t>
            </a:r>
            <a:r>
              <a:rPr lang="en-US" altLang="ja-JP" sz="1200" dirty="0"/>
              <a:t> and J.D. Campeau: </a:t>
            </a:r>
            <a:r>
              <a:rPr lang="en-US" altLang="ja-JP" sz="1200" i="1" dirty="0"/>
              <a:t>Human</a:t>
            </a:r>
            <a:r>
              <a:rPr lang="ja-JP" altLang="en-US" sz="1200" i="1" dirty="0"/>
              <a:t> </a:t>
            </a:r>
            <a:r>
              <a:rPr lang="en-US" altLang="ja-JP" sz="1200" i="1" dirty="0"/>
              <a:t>Reproduction Update</a:t>
            </a:r>
            <a:r>
              <a:rPr lang="en-US" altLang="ja-JP" sz="1200" dirty="0"/>
              <a:t> 2001(7)547-555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8C8AAC3-1C79-4BC6-9AF7-8CF18198D89F}"/>
              </a:ext>
            </a:extLst>
          </p:cNvPr>
          <p:cNvSpPr txBox="1"/>
          <p:nvPr/>
        </p:nvSpPr>
        <p:spPr>
          <a:xfrm>
            <a:off x="5487179" y="135896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腹膜の</a:t>
            </a:r>
            <a:r>
              <a:rPr lang="ja-JP" altLang="en-US" sz="2000" b="1" dirty="0">
                <a:solidFill>
                  <a:schemeClr val="bg1"/>
                </a:solidFill>
              </a:rPr>
              <a:t>損傷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453E5616-EC03-4CDA-9DA4-2AC70DD2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癒着形成</a:t>
            </a:r>
          </a:p>
        </p:txBody>
      </p:sp>
    </p:spTree>
    <p:extLst>
      <p:ext uri="{BB962C8B-B14F-4D97-AF65-F5344CB8AC3E}">
        <p14:creationId xmlns:p14="http://schemas.microsoft.com/office/powerpoint/2010/main" val="48363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grpSp>
        <p:nvGrpSpPr>
          <p:cNvPr id="150" name="グループ化 149"/>
          <p:cNvGrpSpPr/>
          <p:nvPr/>
        </p:nvGrpSpPr>
        <p:grpSpPr>
          <a:xfrm>
            <a:off x="1722464" y="2352279"/>
            <a:ext cx="5328044" cy="3980069"/>
            <a:chOff x="1722465" y="2258824"/>
            <a:chExt cx="5328044" cy="3980069"/>
          </a:xfrm>
        </p:grpSpPr>
        <p:pic>
          <p:nvPicPr>
            <p:cNvPr id="14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2465" y="2258824"/>
              <a:ext cx="5328044" cy="3980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6" name="正方形/長方形 145"/>
            <p:cNvSpPr/>
            <p:nvPr/>
          </p:nvSpPr>
          <p:spPr>
            <a:xfrm>
              <a:off x="2472824" y="3906018"/>
              <a:ext cx="535044" cy="2826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7" name="テキスト ボックス 146"/>
          <p:cNvSpPr txBox="1"/>
          <p:nvPr/>
        </p:nvSpPr>
        <p:spPr>
          <a:xfrm>
            <a:off x="2139718" y="1793905"/>
            <a:ext cx="449353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2400" dirty="0"/>
              <a:t>腹膜障害部位の各種成分の変動</a:t>
            </a:r>
            <a:endParaRPr lang="en-US" altLang="ja-JP" sz="2400" dirty="0"/>
          </a:p>
        </p:txBody>
      </p:sp>
      <p:sp>
        <p:nvSpPr>
          <p:cNvPr id="149" name="テキスト ボックス 148"/>
          <p:cNvSpPr txBox="1"/>
          <p:nvPr/>
        </p:nvSpPr>
        <p:spPr>
          <a:xfrm>
            <a:off x="834425" y="1120595"/>
            <a:ext cx="753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フィブリン </a:t>
            </a:r>
            <a:r>
              <a:rPr lang="en-US" altLang="ja-JP" sz="2400" b="1" dirty="0"/>
              <a:t>: </a:t>
            </a:r>
            <a:r>
              <a:rPr lang="ja-JP" altLang="en-US" sz="2400" b="1" dirty="0"/>
              <a:t>出血時の血液凝固に寄与するたんぱく質</a:t>
            </a:r>
            <a:endParaRPr kumimoji="1" lang="ja-JP" altLang="en-US" sz="2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571237F-E133-4108-BBA0-03512E91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フィブリンの働き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F886D827-7CE9-465B-8AFF-4BC7B63F8130}"/>
              </a:ext>
            </a:extLst>
          </p:cNvPr>
          <p:cNvSpPr/>
          <p:nvPr/>
        </p:nvSpPr>
        <p:spPr>
          <a:xfrm>
            <a:off x="138363" y="6517849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G.S.Dizerega</a:t>
            </a:r>
            <a:r>
              <a:rPr lang="en-US" altLang="ja-JP" sz="1200" dirty="0"/>
              <a:t> and J.D. Campeau: </a:t>
            </a:r>
            <a:r>
              <a:rPr lang="en-US" altLang="ja-JP" sz="1200" i="1" dirty="0"/>
              <a:t>Human</a:t>
            </a:r>
            <a:r>
              <a:rPr lang="ja-JP" altLang="en-US" sz="1200" i="1" dirty="0"/>
              <a:t> </a:t>
            </a:r>
            <a:r>
              <a:rPr lang="en-US" altLang="ja-JP" sz="1200" i="1" dirty="0"/>
              <a:t>Reproduction Update</a:t>
            </a:r>
            <a:r>
              <a:rPr lang="en-US" altLang="ja-JP" sz="1200" dirty="0"/>
              <a:t> 2001(7)547-555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758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grpSp>
        <p:nvGrpSpPr>
          <p:cNvPr id="159" name="グループ化 158"/>
          <p:cNvGrpSpPr/>
          <p:nvPr/>
        </p:nvGrpSpPr>
        <p:grpSpPr>
          <a:xfrm>
            <a:off x="1169519" y="1095426"/>
            <a:ext cx="6270607" cy="5359248"/>
            <a:chOff x="1695255" y="920022"/>
            <a:chExt cx="6270607" cy="5359248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3726991" y="920022"/>
              <a:ext cx="1688530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</a:t>
              </a:r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3726991" y="1539323"/>
              <a:ext cx="1688529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腹膜欠損</a:t>
              </a:r>
              <a:endParaRPr kumimoji="1" lang="ja-JP" altLang="en-US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3726991" y="2155657"/>
              <a:ext cx="1688530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kumimoji="1" lang="ja-JP" altLang="en-US" dirty="0"/>
                <a:t>血液透過性増大</a:t>
              </a: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726991" y="2778370"/>
              <a:ext cx="1688529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炎症性滲出液</a:t>
              </a:r>
              <a:endParaRPr lang="en-US" altLang="ja-JP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3690655" y="3398410"/>
              <a:ext cx="1748272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フィブリン溶解</a:t>
              </a:r>
              <a:endParaRPr lang="en-US" altLang="ja-JP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3226984" y="4696457"/>
              <a:ext cx="270371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線</a:t>
              </a:r>
              <a:r>
                <a:rPr kumimoji="1" lang="ja-JP" altLang="en-US" dirty="0"/>
                <a:t>維芽細胞増殖</a:t>
              </a:r>
            </a:p>
          </p:txBody>
        </p:sp>
        <p:cxnSp>
          <p:nvCxnSpPr>
            <p:cNvPr id="22" name="直線矢印コネクタ 21"/>
            <p:cNvCxnSpPr>
              <a:stCxn id="5" idx="2"/>
              <a:endCxn id="6" idx="0"/>
            </p:cNvCxnSpPr>
            <p:nvPr/>
          </p:nvCxnSpPr>
          <p:spPr>
            <a:xfrm>
              <a:off x="4571256" y="1269724"/>
              <a:ext cx="0" cy="2695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>
              <a:stCxn id="6" idx="2"/>
              <a:endCxn id="8" idx="0"/>
            </p:cNvCxnSpPr>
            <p:nvPr/>
          </p:nvCxnSpPr>
          <p:spPr>
            <a:xfrm>
              <a:off x="4571256" y="1889025"/>
              <a:ext cx="0" cy="2666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>
              <a:stCxn id="8" idx="2"/>
              <a:endCxn id="9" idx="0"/>
            </p:cNvCxnSpPr>
            <p:nvPr/>
          </p:nvCxnSpPr>
          <p:spPr>
            <a:xfrm>
              <a:off x="4571256" y="2505359"/>
              <a:ext cx="0" cy="2730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H="1">
              <a:off x="4569632" y="3120756"/>
              <a:ext cx="1352" cy="27756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カギ線コネクタ 67"/>
            <p:cNvCxnSpPr>
              <a:stCxn id="12" idx="2"/>
              <a:endCxn id="154" idx="0"/>
            </p:cNvCxnSpPr>
            <p:nvPr/>
          </p:nvCxnSpPr>
          <p:spPr>
            <a:xfrm rot="5400000">
              <a:off x="3952278" y="3516347"/>
              <a:ext cx="380748" cy="84427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カギ線コネクタ 73"/>
            <p:cNvCxnSpPr>
              <a:stCxn id="12" idx="2"/>
              <a:endCxn id="156" idx="0"/>
            </p:cNvCxnSpPr>
            <p:nvPr/>
          </p:nvCxnSpPr>
          <p:spPr>
            <a:xfrm rot="16200000" flipH="1">
              <a:off x="4817781" y="3495122"/>
              <a:ext cx="382252" cy="8882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>
              <a:off x="3726991" y="4471410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/>
            <p:cNvCxnSpPr>
              <a:stCxn id="156" idx="2"/>
            </p:cNvCxnSpPr>
            <p:nvPr/>
          </p:nvCxnSpPr>
          <p:spPr>
            <a:xfrm flipH="1">
              <a:off x="5447953" y="4480066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>
              <a:endCxn id="64" idx="0"/>
            </p:cNvCxnSpPr>
            <p:nvPr/>
          </p:nvCxnSpPr>
          <p:spPr>
            <a:xfrm>
              <a:off x="3720512" y="5040022"/>
              <a:ext cx="0" cy="2721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テキスト ボックス 63"/>
            <p:cNvSpPr txBox="1"/>
            <p:nvPr/>
          </p:nvSpPr>
          <p:spPr>
            <a:xfrm>
              <a:off x="3222495" y="5312185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中皮細胞</a:t>
              </a:r>
              <a:endParaRPr kumimoji="1" lang="ja-JP" altLang="en-US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4463964" y="5310802"/>
              <a:ext cx="2605667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フィブリン基質の組織化</a:t>
              </a:r>
              <a:endParaRPr kumimoji="1" lang="ja-JP" altLang="en-US" dirty="0"/>
            </a:p>
          </p:txBody>
        </p:sp>
        <p:cxnSp>
          <p:nvCxnSpPr>
            <p:cNvPr id="69" name="直線矢印コネクタ 68"/>
            <p:cNvCxnSpPr>
              <a:stCxn id="64" idx="2"/>
              <a:endCxn id="70" idx="0"/>
            </p:cNvCxnSpPr>
            <p:nvPr/>
          </p:nvCxnSpPr>
          <p:spPr>
            <a:xfrm flipH="1">
              <a:off x="3720511" y="5661887"/>
              <a:ext cx="1" cy="2676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テキスト ボックス 69"/>
            <p:cNvSpPr txBox="1"/>
            <p:nvPr/>
          </p:nvSpPr>
          <p:spPr>
            <a:xfrm>
              <a:off x="3222494" y="5929568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治癒</a:t>
              </a:r>
              <a:endParaRPr kumimoji="1" lang="ja-JP" altLang="en-US" dirty="0"/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4935306" y="5927913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癒着形成</a:t>
              </a:r>
              <a:endParaRPr kumimoji="1" lang="ja-JP" altLang="en-US" dirty="0"/>
            </a:p>
          </p:txBody>
        </p:sp>
        <p:cxnSp>
          <p:nvCxnSpPr>
            <p:cNvPr id="105" name="直線矢印コネクタ 104"/>
            <p:cNvCxnSpPr/>
            <p:nvPr/>
          </p:nvCxnSpPr>
          <p:spPr>
            <a:xfrm flipH="1">
              <a:off x="5447952" y="5040019"/>
              <a:ext cx="1" cy="270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>
              <a:off x="5447952" y="5657929"/>
              <a:ext cx="0" cy="2674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グループ化 139"/>
            <p:cNvGrpSpPr/>
            <p:nvPr/>
          </p:nvGrpSpPr>
          <p:grpSpPr>
            <a:xfrm>
              <a:off x="5705522" y="1675396"/>
              <a:ext cx="2260340" cy="1218899"/>
              <a:chOff x="5705522" y="1675396"/>
              <a:chExt cx="2260340" cy="1218899"/>
            </a:xfrm>
          </p:grpSpPr>
          <p:grpSp>
            <p:nvGrpSpPr>
              <p:cNvPr id="109" name="グループ化 108"/>
              <p:cNvGrpSpPr/>
              <p:nvPr/>
            </p:nvGrpSpPr>
            <p:grpSpPr>
              <a:xfrm>
                <a:off x="5705522" y="1807944"/>
                <a:ext cx="1893827" cy="971035"/>
                <a:chOff x="5551566" y="2398292"/>
                <a:chExt cx="1893827" cy="971035"/>
              </a:xfrm>
            </p:grpSpPr>
            <p:sp>
              <p:nvSpPr>
                <p:cNvPr id="11" name="テキスト ボックス 10"/>
                <p:cNvSpPr txBox="1"/>
                <p:nvPr/>
              </p:nvSpPr>
              <p:spPr>
                <a:xfrm>
                  <a:off x="5551566" y="2660833"/>
                  <a:ext cx="11996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1400" dirty="0"/>
                    <a:t>フィブリン</a:t>
                  </a:r>
                  <a:endParaRPr kumimoji="1" lang="en-US" altLang="ja-JP" sz="1400" dirty="0"/>
                </a:p>
                <a:p>
                  <a:pPr algn="ctr"/>
                  <a:r>
                    <a:rPr lang="ja-JP" altLang="en-US" sz="1400" dirty="0"/>
                    <a:t>基質</a:t>
                  </a:r>
                  <a:endParaRPr kumimoji="1" lang="ja-JP" alt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テキスト ボックス 107"/>
                    <p:cNvSpPr txBox="1"/>
                    <p:nvPr/>
                  </p:nvSpPr>
                  <p:spPr>
                    <a:xfrm>
                      <a:off x="6564254" y="2398292"/>
                      <a:ext cx="881139" cy="971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en-US" altLang="ja-JP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ja-JP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ja-JP" altLang="en-US" sz="1400" i="1">
                                        <a:latin typeface="Cambria Math" panose="02040503050406030204" pitchFamily="18" charset="0"/>
                                      </a:rPr>
                                      <m:t>単球</m:t>
                                    </m:r>
                                  </m:e>
                                  <m:e>
                                    <m:r>
                                      <a:rPr lang="ja-JP" altLang="en-US" sz="1400" i="1">
                                        <a:latin typeface="Cambria Math" panose="02040503050406030204" pitchFamily="18" charset="0"/>
                                      </a:rPr>
                                      <m:t>組織球</m:t>
                                    </m:r>
                                  </m:e>
                                  <m:e>
                                    <m:r>
                                      <a:rPr lang="ja-JP" altLang="en-US" sz="1400" i="1">
                                        <a:latin typeface="Cambria Math" charset="0"/>
                                      </a:rPr>
                                      <m:t>多形体</m:t>
                                    </m:r>
                                  </m:e>
                                  <m:e>
                                    <m:r>
                                      <a:rPr lang="ja-JP" altLang="en-US" sz="1400" i="1">
                                        <a:latin typeface="Cambria Math" charset="0"/>
                                      </a:rPr>
                                      <m:t>形質細胞</m:t>
                                    </m:r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kumimoji="1" lang="ja-JP" altLang="en-US" sz="1400" dirty="0"/>
                    </a:p>
                  </p:txBody>
                </p:sp>
              </mc:Choice>
              <mc:Fallback xmlns="">
                <p:sp>
                  <p:nvSpPr>
                    <p:cNvPr id="108" name="テキスト ボックス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64254" y="2398292"/>
                      <a:ext cx="881139" cy="97103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9" name="円形吹き出し 138"/>
              <p:cNvSpPr/>
              <p:nvPr/>
            </p:nvSpPr>
            <p:spPr>
              <a:xfrm>
                <a:off x="5791079" y="1675396"/>
                <a:ext cx="2174783" cy="1218899"/>
              </a:xfrm>
              <a:prstGeom prst="wedgeEllipseCallout">
                <a:avLst>
                  <a:gd name="adj1" fmla="val -66381"/>
                  <a:gd name="adj2" fmla="val 5624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7" name="グループ化 146"/>
            <p:cNvGrpSpPr/>
            <p:nvPr/>
          </p:nvGrpSpPr>
          <p:grpSpPr>
            <a:xfrm>
              <a:off x="5647000" y="1096847"/>
              <a:ext cx="820353" cy="409368"/>
              <a:chOff x="6363569" y="647204"/>
              <a:chExt cx="778232" cy="369165"/>
            </a:xfrm>
          </p:grpSpPr>
          <p:sp>
            <p:nvSpPr>
              <p:cNvPr id="7" name="テキスト ボックス 6"/>
              <p:cNvSpPr txBox="1"/>
              <p:nvPr/>
            </p:nvSpPr>
            <p:spPr>
              <a:xfrm>
                <a:off x="6520404" y="714112"/>
                <a:ext cx="458270" cy="287603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/>
                <a:r>
                  <a:rPr kumimoji="1" lang="ja-JP" altLang="en-US" sz="1600" dirty="0"/>
                  <a:t>外傷</a:t>
                </a:r>
                <a:endParaRPr kumimoji="1" lang="en-US" altLang="ja-JP" sz="1600" dirty="0"/>
              </a:p>
            </p:txBody>
          </p:sp>
          <p:sp>
            <p:nvSpPr>
              <p:cNvPr id="144" name="円形吹き出し 143"/>
              <p:cNvSpPr/>
              <p:nvPr/>
            </p:nvSpPr>
            <p:spPr>
              <a:xfrm>
                <a:off x="6363569" y="647204"/>
                <a:ext cx="778232" cy="369165"/>
              </a:xfrm>
              <a:prstGeom prst="wedgeEllipseCallout">
                <a:avLst>
                  <a:gd name="adj1" fmla="val -171861"/>
                  <a:gd name="adj2" fmla="val 2523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9" name="グループ化 148"/>
            <p:cNvGrpSpPr/>
            <p:nvPr/>
          </p:nvGrpSpPr>
          <p:grpSpPr>
            <a:xfrm>
              <a:off x="1695255" y="4117442"/>
              <a:ext cx="1049561" cy="613377"/>
              <a:chOff x="1192486" y="3830748"/>
              <a:chExt cx="1049561" cy="613377"/>
            </a:xfrm>
          </p:grpSpPr>
          <p:sp>
            <p:nvSpPr>
              <p:cNvPr id="15" name="テキスト ボックス 14"/>
              <p:cNvSpPr txBox="1"/>
              <p:nvPr/>
            </p:nvSpPr>
            <p:spPr>
              <a:xfrm>
                <a:off x="1240980" y="3940535"/>
                <a:ext cx="966273" cy="50359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ja-JP" altLang="en-US" sz="1400" dirty="0"/>
                  <a:t>フィブリン</a:t>
                </a:r>
                <a:endParaRPr lang="en-US" altLang="ja-JP" sz="1400" dirty="0"/>
              </a:p>
              <a:p>
                <a:pPr algn="ctr"/>
                <a:r>
                  <a:rPr lang="ja-JP" altLang="en-US" sz="1400" dirty="0"/>
                  <a:t>消失</a:t>
                </a:r>
                <a:endParaRPr lang="en-US" altLang="ja-JP" sz="1400" dirty="0"/>
              </a:p>
            </p:txBody>
          </p:sp>
          <p:sp>
            <p:nvSpPr>
              <p:cNvPr id="148" name="円形吹き出し 147"/>
              <p:cNvSpPr/>
              <p:nvPr/>
            </p:nvSpPr>
            <p:spPr>
              <a:xfrm>
                <a:off x="1192486" y="3830748"/>
                <a:ext cx="1049561" cy="613377"/>
              </a:xfrm>
              <a:prstGeom prst="wedgeEllipseCallout">
                <a:avLst>
                  <a:gd name="adj1" fmla="val 138149"/>
                  <a:gd name="adj2" fmla="val 29872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0" name="グループ化 149"/>
            <p:cNvGrpSpPr/>
            <p:nvPr/>
          </p:nvGrpSpPr>
          <p:grpSpPr>
            <a:xfrm>
              <a:off x="6268131" y="4142008"/>
              <a:ext cx="1035259" cy="597709"/>
              <a:chOff x="1808661" y="3922509"/>
              <a:chExt cx="1035259" cy="597709"/>
            </a:xfrm>
          </p:grpSpPr>
          <p:sp>
            <p:nvSpPr>
              <p:cNvPr id="151" name="テキスト ボックス 150"/>
              <p:cNvSpPr txBox="1"/>
              <p:nvPr/>
            </p:nvSpPr>
            <p:spPr>
              <a:xfrm>
                <a:off x="1857028" y="4016628"/>
                <a:ext cx="964546" cy="50359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ja-JP" altLang="en-US" sz="1400" dirty="0"/>
                  <a:t>フィブリン</a:t>
                </a:r>
                <a:endParaRPr lang="en-US" altLang="ja-JP" sz="1400" dirty="0"/>
              </a:p>
              <a:p>
                <a:pPr algn="ctr"/>
                <a:r>
                  <a:rPr lang="ja-JP" altLang="en-US" sz="1400" dirty="0"/>
                  <a:t>存続</a:t>
                </a:r>
                <a:endParaRPr lang="en-US" altLang="ja-JP" sz="1400" dirty="0"/>
              </a:p>
            </p:txBody>
          </p:sp>
          <p:sp>
            <p:nvSpPr>
              <p:cNvPr id="152" name="円形吹き出し 151"/>
              <p:cNvSpPr/>
              <p:nvPr/>
            </p:nvSpPr>
            <p:spPr>
              <a:xfrm>
                <a:off x="1808661" y="3922509"/>
                <a:ext cx="1035259" cy="588811"/>
              </a:xfrm>
              <a:prstGeom prst="wedgeEllipseCallout">
                <a:avLst>
                  <a:gd name="adj1" fmla="val -121294"/>
                  <a:gd name="adj2" fmla="val 25892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54" name="テキスト ボックス 153"/>
            <p:cNvSpPr txBox="1"/>
            <p:nvPr/>
          </p:nvSpPr>
          <p:spPr>
            <a:xfrm>
              <a:off x="3222495" y="4128860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正常</a:t>
              </a:r>
              <a:endParaRPr kumimoji="1" lang="ja-JP" altLang="en-US" dirty="0"/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4975343" y="4130364"/>
              <a:ext cx="955359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異常</a:t>
              </a:r>
              <a:endParaRPr kumimoji="1" lang="ja-JP" altLang="en-US" dirty="0"/>
            </a:p>
          </p:txBody>
        </p:sp>
      </p:grpSp>
      <p:sp>
        <p:nvSpPr>
          <p:cNvPr id="43" name="正方形/長方形 42"/>
          <p:cNvSpPr/>
          <p:nvPr/>
        </p:nvSpPr>
        <p:spPr>
          <a:xfrm>
            <a:off x="138363" y="6517849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G.S.Dizerega</a:t>
            </a:r>
            <a:r>
              <a:rPr lang="en-US" altLang="ja-JP" sz="1200" dirty="0"/>
              <a:t> and J.D. Campeau: </a:t>
            </a:r>
            <a:r>
              <a:rPr lang="en-US" altLang="ja-JP" sz="1200" i="1" dirty="0"/>
              <a:t>Human</a:t>
            </a:r>
            <a:r>
              <a:rPr lang="ja-JP" altLang="en-US" sz="1200" i="1" dirty="0"/>
              <a:t> </a:t>
            </a:r>
            <a:r>
              <a:rPr lang="en-US" altLang="ja-JP" sz="1200" i="1" dirty="0"/>
              <a:t>Reproduction Update</a:t>
            </a:r>
            <a:r>
              <a:rPr lang="en-US" altLang="ja-JP" sz="1200" dirty="0"/>
              <a:t> 2001(7)547-555</a:t>
            </a:r>
            <a:endParaRPr lang="ja-JP" altLang="en-US" sz="1200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3"/>
          <a:srcRect l="48153" t="49125" r="32534" b="29269"/>
          <a:stretch/>
        </p:blipFill>
        <p:spPr>
          <a:xfrm>
            <a:off x="233186" y="5005827"/>
            <a:ext cx="2374448" cy="1494226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4"/>
          <a:srcRect l="28151" t="24947" r="32055" b="26956"/>
          <a:stretch/>
        </p:blipFill>
        <p:spPr>
          <a:xfrm>
            <a:off x="6707383" y="4973915"/>
            <a:ext cx="2219227" cy="1508769"/>
          </a:xfrm>
          <a:prstGeom prst="rect">
            <a:avLst/>
          </a:prstGeom>
        </p:spPr>
      </p:pic>
      <p:sp>
        <p:nvSpPr>
          <p:cNvPr id="47" name="タイトル 1">
            <a:extLst>
              <a:ext uri="{FF2B5EF4-FFF2-40B4-BE49-F238E27FC236}">
                <a16:creationId xmlns:a16="http://schemas.microsoft.com/office/drawing/2014/main" id="{934160FE-A6BA-4CEC-97BE-F2C5E598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9"/>
            <a:ext cx="9144000" cy="726819"/>
          </a:xfrm>
        </p:spPr>
        <p:txBody>
          <a:bodyPr/>
          <a:lstStyle/>
          <a:p>
            <a:r>
              <a:rPr kumimoji="1" lang="ja-JP" altLang="en-US" dirty="0"/>
              <a:t>癒着形成のメカニズム</a:t>
            </a:r>
          </a:p>
        </p:txBody>
      </p:sp>
    </p:spTree>
    <p:extLst>
      <p:ext uri="{BB962C8B-B14F-4D97-AF65-F5344CB8AC3E}">
        <p14:creationId xmlns:p14="http://schemas.microsoft.com/office/powerpoint/2010/main" val="41150071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3248</TotalTime>
  <Words>1230</Words>
  <Application>Microsoft Office PowerPoint</Application>
  <PresentationFormat>画面に合わせる (4:3)</PresentationFormat>
  <Paragraphs>341</Paragraphs>
  <Slides>35</Slides>
  <Notes>2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3" baseType="lpstr">
      <vt:lpstr>HGｺﾞｼｯｸE</vt:lpstr>
      <vt:lpstr>ＭＳ Ｐゴシック</vt:lpstr>
      <vt:lpstr>メイリオ</vt:lpstr>
      <vt:lpstr>Arial</vt:lpstr>
      <vt:lpstr>Calibri</vt:lpstr>
      <vt:lpstr>Cambria Math</vt:lpstr>
      <vt:lpstr>Wingdings</vt:lpstr>
      <vt:lpstr>1_Office テーマ</vt:lpstr>
      <vt:lpstr>腹膜癒着防止材料の 数理的設計</vt:lpstr>
      <vt:lpstr>腹膜癒着</vt:lpstr>
      <vt:lpstr>腹膜癒着</vt:lpstr>
      <vt:lpstr>細胞の動き</vt:lpstr>
      <vt:lpstr>細胞の動き</vt:lpstr>
      <vt:lpstr>正常治癒</vt:lpstr>
      <vt:lpstr>癒着形成</vt:lpstr>
      <vt:lpstr>フィブリンの働き</vt:lpstr>
      <vt:lpstr>癒着形成のメカニズム</vt:lpstr>
      <vt:lpstr>腹膜癒着防止手法</vt:lpstr>
      <vt:lpstr>目的と手法</vt:lpstr>
      <vt:lpstr>セルオートマトンを用いた例</vt:lpstr>
      <vt:lpstr>方針</vt:lpstr>
      <vt:lpstr>方針</vt:lpstr>
      <vt:lpstr>共通ルール</vt:lpstr>
      <vt:lpstr>創傷部治癒</vt:lpstr>
      <vt:lpstr>創傷部治癒</vt:lpstr>
      <vt:lpstr>創傷部治癒</vt:lpstr>
      <vt:lpstr>創傷部治癒</vt:lpstr>
      <vt:lpstr>中心方向への分裂・遊走確率</vt:lpstr>
      <vt:lpstr>中心方向への分裂・遊走確率</vt:lpstr>
      <vt:lpstr>中心方向への分裂・遊走確率</vt:lpstr>
      <vt:lpstr>癒着形成</vt:lpstr>
      <vt:lpstr>癒着形成</vt:lpstr>
      <vt:lpstr>癒着形成</vt:lpstr>
      <vt:lpstr>癒着形成</vt:lpstr>
      <vt:lpstr>癒着形成</vt:lpstr>
      <vt:lpstr>癒着形成(防止材料あり)</vt:lpstr>
      <vt:lpstr>癒着形成(防止材料あり)</vt:lpstr>
      <vt:lpstr>癒着形成(防止材料あり)</vt:lpstr>
      <vt:lpstr>癒着形成(防止材料あり)</vt:lpstr>
      <vt:lpstr>癒着形成(防止材料あり)</vt:lpstr>
      <vt:lpstr>癒着形成(防止材料あり)</vt:lpstr>
      <vt:lpstr>まとめ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設計特論</dc:title>
  <dc:creator>出口槙子</dc:creator>
  <cp:lastModifiedBy>Hayashi Yusuke YH.</cp:lastModifiedBy>
  <cp:revision>231</cp:revision>
  <dcterms:created xsi:type="dcterms:W3CDTF">2017-05-15T00:20:55Z</dcterms:created>
  <dcterms:modified xsi:type="dcterms:W3CDTF">2018-04-11T02:14:50Z</dcterms:modified>
</cp:coreProperties>
</file>